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305" r:id="rId3"/>
    <p:sldId id="306" r:id="rId4"/>
    <p:sldId id="287"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270" r:id="rId22"/>
    <p:sldId id="271" r:id="rId23"/>
    <p:sldId id="272" r:id="rId24"/>
    <p:sldId id="273" r:id="rId25"/>
    <p:sldId id="274" r:id="rId26"/>
    <p:sldId id="275" r:id="rId27"/>
    <p:sldId id="276" r:id="rId28"/>
    <p:sldId id="277" r:id="rId29"/>
    <p:sldId id="286"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CB7E70-093E-4B5A-8A0F-6C22C94FEB36}" type="doc">
      <dgm:prSet loTypeId="urn:microsoft.com/office/officeart/2005/8/layout/pyramid2" loCatId="list" qsTypeId="urn:microsoft.com/office/officeart/2005/8/quickstyle/simple1" qsCatId="simple" csTypeId="urn:microsoft.com/office/officeart/2005/8/colors/accent1_2" csCatId="accent1" phldr="1"/>
      <dgm:spPr/>
    </dgm:pt>
    <dgm:pt modelId="{379445D8-E803-4F88-B6EE-B782A6E727A1}">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Dil ve konuşma güçlüğü olan bireyler </a:t>
          </a:r>
          <a:endParaRPr lang="tr-TR" sz="1600" b="1" dirty="0">
            <a:latin typeface="Times New Roman" pitchFamily="18" charset="0"/>
            <a:cs typeface="Times New Roman" pitchFamily="18" charset="0"/>
          </a:endParaRPr>
        </a:p>
      </dgm:t>
    </dgm:pt>
    <dgm:pt modelId="{6B254470-F6FA-4103-91B9-7BC1F7B6E76C}" type="parTrans" cxnId="{2A4DDB11-C6E8-44CA-9E7D-F2DA248C6828}">
      <dgm:prSet/>
      <dgm:spPr/>
      <dgm:t>
        <a:bodyPr/>
        <a:lstStyle/>
        <a:p>
          <a:endParaRPr lang="tr-TR"/>
        </a:p>
      </dgm:t>
    </dgm:pt>
    <dgm:pt modelId="{897642D2-C325-4851-91D7-4C6960EEA7D8}" type="sibTrans" cxnId="{2A4DDB11-C6E8-44CA-9E7D-F2DA248C6828}">
      <dgm:prSet/>
      <dgm:spPr/>
      <dgm:t>
        <a:bodyPr/>
        <a:lstStyle/>
        <a:p>
          <a:endParaRPr lang="tr-TR"/>
        </a:p>
      </dgm:t>
    </dgm:pt>
    <dgm:pt modelId="{5C561D04-1467-48CC-8D1C-56FC3741E24D}">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İşitme yetersizliği olan bireyler</a:t>
          </a:r>
          <a:endParaRPr lang="tr-TR" sz="1600" b="1" dirty="0">
            <a:latin typeface="Times New Roman" pitchFamily="18" charset="0"/>
            <a:cs typeface="Times New Roman" pitchFamily="18" charset="0"/>
          </a:endParaRPr>
        </a:p>
      </dgm:t>
    </dgm:pt>
    <dgm:pt modelId="{798434E9-FCDF-4171-8216-3C1496FAD990}" type="parTrans" cxnId="{CED7E7E4-E66D-42F9-83BB-BFB6F85E7E87}">
      <dgm:prSet/>
      <dgm:spPr/>
      <dgm:t>
        <a:bodyPr/>
        <a:lstStyle/>
        <a:p>
          <a:endParaRPr lang="tr-TR"/>
        </a:p>
      </dgm:t>
    </dgm:pt>
    <dgm:pt modelId="{AB70D5A5-8B51-4E11-A1BF-B8C2085AF5F0}" type="sibTrans" cxnId="{CED7E7E4-E66D-42F9-83BB-BFB6F85E7E87}">
      <dgm:prSet/>
      <dgm:spPr/>
      <dgm:t>
        <a:bodyPr/>
        <a:lstStyle/>
        <a:p>
          <a:endParaRPr lang="tr-TR"/>
        </a:p>
      </dgm:t>
    </dgm:pt>
    <dgm:pt modelId="{970315D3-4E72-4443-8463-A276AAA3970F}">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Görme yetersizliği olan bireyler </a:t>
          </a:r>
          <a:endParaRPr lang="tr-TR" sz="1600" b="1" dirty="0">
            <a:latin typeface="Times New Roman" pitchFamily="18" charset="0"/>
            <a:cs typeface="Times New Roman" pitchFamily="18" charset="0"/>
          </a:endParaRPr>
        </a:p>
      </dgm:t>
    </dgm:pt>
    <dgm:pt modelId="{B154EE5F-2F8F-4124-AE59-A50D3522584E}" type="parTrans" cxnId="{C69FB651-0A26-4B00-B896-11DC50A1040F}">
      <dgm:prSet/>
      <dgm:spPr/>
      <dgm:t>
        <a:bodyPr/>
        <a:lstStyle/>
        <a:p>
          <a:endParaRPr lang="tr-TR"/>
        </a:p>
      </dgm:t>
    </dgm:pt>
    <dgm:pt modelId="{C0F94A4E-A618-45F6-BBB5-C74C737A63DA}" type="sibTrans" cxnId="{C69FB651-0A26-4B00-B896-11DC50A1040F}">
      <dgm:prSet/>
      <dgm:spPr/>
      <dgm:t>
        <a:bodyPr/>
        <a:lstStyle/>
        <a:p>
          <a:endParaRPr lang="tr-TR"/>
        </a:p>
      </dgm:t>
    </dgm:pt>
    <dgm:pt modelId="{3D94CD8D-3DCB-4E1F-86CD-ED6D987A0B55}">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Süreğen hastalığı olan bireyler </a:t>
          </a:r>
          <a:endParaRPr lang="tr-TR" sz="1600" b="1" dirty="0">
            <a:latin typeface="Times New Roman" pitchFamily="18" charset="0"/>
            <a:cs typeface="Times New Roman" pitchFamily="18" charset="0"/>
          </a:endParaRPr>
        </a:p>
      </dgm:t>
    </dgm:pt>
    <dgm:pt modelId="{9D0BADB5-E07E-4F2F-B24B-02864D524AC6}" type="parTrans" cxnId="{B526427B-8828-4AF2-B347-2CB80A4FB305}">
      <dgm:prSet/>
      <dgm:spPr/>
      <dgm:t>
        <a:bodyPr/>
        <a:lstStyle/>
        <a:p>
          <a:endParaRPr lang="tr-TR"/>
        </a:p>
      </dgm:t>
    </dgm:pt>
    <dgm:pt modelId="{A9A3DE8E-E5F6-4A63-AA25-36421BB2F017}" type="sibTrans" cxnId="{B526427B-8828-4AF2-B347-2CB80A4FB305}">
      <dgm:prSet/>
      <dgm:spPr/>
      <dgm:t>
        <a:bodyPr/>
        <a:lstStyle/>
        <a:p>
          <a:endParaRPr lang="tr-TR"/>
        </a:p>
      </dgm:t>
    </dgm:pt>
    <dgm:pt modelId="{FBCC59DA-4C82-481D-8548-962C7CAE4569}">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Özel öğrenme güçlüğü olan bireyler </a:t>
          </a:r>
          <a:endParaRPr lang="tr-TR" sz="1600" b="1" dirty="0">
            <a:latin typeface="Times New Roman" pitchFamily="18" charset="0"/>
            <a:cs typeface="Times New Roman" pitchFamily="18" charset="0"/>
          </a:endParaRPr>
        </a:p>
      </dgm:t>
    </dgm:pt>
    <dgm:pt modelId="{B21E4D66-DBA6-4757-A24D-7206E07D112D}" type="parTrans" cxnId="{FBD55502-4A11-47C3-8A06-DED64B4A67BB}">
      <dgm:prSet/>
      <dgm:spPr/>
      <dgm:t>
        <a:bodyPr/>
        <a:lstStyle/>
        <a:p>
          <a:endParaRPr lang="tr-TR"/>
        </a:p>
      </dgm:t>
    </dgm:pt>
    <dgm:pt modelId="{A3081763-5F3E-4F93-8EED-1084C7D160B3}" type="sibTrans" cxnId="{FBD55502-4A11-47C3-8A06-DED64B4A67BB}">
      <dgm:prSet/>
      <dgm:spPr/>
      <dgm:t>
        <a:bodyPr/>
        <a:lstStyle/>
        <a:p>
          <a:endParaRPr lang="tr-TR"/>
        </a:p>
      </dgm:t>
    </dgm:pt>
    <dgm:pt modelId="{5EC96554-E370-4F81-88F4-878B5DD18749}">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Otizmi olan bireyler</a:t>
          </a:r>
          <a:endParaRPr lang="tr-TR" sz="1600" b="1" dirty="0">
            <a:latin typeface="Times New Roman" pitchFamily="18" charset="0"/>
            <a:cs typeface="Times New Roman" pitchFamily="18" charset="0"/>
          </a:endParaRPr>
        </a:p>
      </dgm:t>
    </dgm:pt>
    <dgm:pt modelId="{5D6709B4-4193-4AFA-92C6-DDE021717101}" type="parTrans" cxnId="{6F26ABFA-86D6-4988-806C-BFCA2A984FE6}">
      <dgm:prSet/>
      <dgm:spPr/>
      <dgm:t>
        <a:bodyPr/>
        <a:lstStyle/>
        <a:p>
          <a:endParaRPr lang="tr-TR"/>
        </a:p>
      </dgm:t>
    </dgm:pt>
    <dgm:pt modelId="{CDBA78A7-1B28-4078-9BCA-0A2FF2316CF5}" type="sibTrans" cxnId="{6F26ABFA-86D6-4988-806C-BFCA2A984FE6}">
      <dgm:prSet/>
      <dgm:spPr/>
      <dgm:t>
        <a:bodyPr/>
        <a:lstStyle/>
        <a:p>
          <a:endParaRPr lang="tr-TR"/>
        </a:p>
      </dgm:t>
    </dgm:pt>
    <dgm:pt modelId="{1C2C33EB-BDB9-400B-9B74-1059E89B6CE7}">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Bedensel  yetersizliği olan bireyler </a:t>
          </a:r>
          <a:endParaRPr lang="tr-TR" sz="1600" b="1" dirty="0">
            <a:latin typeface="Times New Roman" pitchFamily="18" charset="0"/>
            <a:cs typeface="Times New Roman" pitchFamily="18" charset="0"/>
          </a:endParaRPr>
        </a:p>
      </dgm:t>
    </dgm:pt>
    <dgm:pt modelId="{D9FA211A-38C8-44AE-AB8E-29D09CF2D9B2}" type="parTrans" cxnId="{A41E40D3-02FB-4624-BF0D-C74B0B564013}">
      <dgm:prSet/>
      <dgm:spPr/>
      <dgm:t>
        <a:bodyPr/>
        <a:lstStyle/>
        <a:p>
          <a:endParaRPr lang="tr-TR"/>
        </a:p>
      </dgm:t>
    </dgm:pt>
    <dgm:pt modelId="{D1C36E90-F2F7-4B9B-B5CA-49E3D4D218D1}" type="sibTrans" cxnId="{A41E40D3-02FB-4624-BF0D-C74B0B564013}">
      <dgm:prSet/>
      <dgm:spPr/>
      <dgm:t>
        <a:bodyPr/>
        <a:lstStyle/>
        <a:p>
          <a:endParaRPr lang="tr-TR"/>
        </a:p>
      </dgm:t>
    </dgm:pt>
    <dgm:pt modelId="{B49D40D4-8A00-4149-B31F-59A87ABA6C5C}">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Birden fazla yetersizliği olan bireyler</a:t>
          </a:r>
          <a:endParaRPr lang="tr-TR" sz="1600" b="1" dirty="0">
            <a:latin typeface="Times New Roman" pitchFamily="18" charset="0"/>
            <a:cs typeface="Times New Roman" pitchFamily="18" charset="0"/>
          </a:endParaRPr>
        </a:p>
      </dgm:t>
    </dgm:pt>
    <dgm:pt modelId="{C702801F-3C44-4CA8-8C00-ACF5FBC2C742}" type="parTrans" cxnId="{79E8A142-3572-483F-8A58-B46D66E95E36}">
      <dgm:prSet/>
      <dgm:spPr/>
      <dgm:t>
        <a:bodyPr/>
        <a:lstStyle/>
        <a:p>
          <a:endParaRPr lang="tr-TR"/>
        </a:p>
      </dgm:t>
    </dgm:pt>
    <dgm:pt modelId="{6F1AA1C6-DA71-40A8-8748-5BC5E25054E0}" type="sibTrans" cxnId="{79E8A142-3572-483F-8A58-B46D66E95E36}">
      <dgm:prSet/>
      <dgm:spPr/>
      <dgm:t>
        <a:bodyPr/>
        <a:lstStyle/>
        <a:p>
          <a:endParaRPr lang="tr-TR"/>
        </a:p>
      </dgm:t>
    </dgm:pt>
    <dgm:pt modelId="{D775E66C-6FAC-4CFE-B0CF-F429DC663B50}">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Özel yetenekli bireyler </a:t>
          </a:r>
          <a:endParaRPr lang="tr-TR" sz="1600" b="1" dirty="0">
            <a:latin typeface="Times New Roman" pitchFamily="18" charset="0"/>
            <a:cs typeface="Times New Roman" pitchFamily="18" charset="0"/>
          </a:endParaRPr>
        </a:p>
      </dgm:t>
    </dgm:pt>
    <dgm:pt modelId="{2CEB0C97-618C-41D0-8719-A9CB2ACB5DAA}" type="parTrans" cxnId="{0D926156-E11D-475F-806A-A15D7BD8AA9C}">
      <dgm:prSet/>
      <dgm:spPr/>
      <dgm:t>
        <a:bodyPr/>
        <a:lstStyle/>
        <a:p>
          <a:endParaRPr lang="tr-TR"/>
        </a:p>
      </dgm:t>
    </dgm:pt>
    <dgm:pt modelId="{C2414B27-3111-4E0C-917B-BCF086473BE5}" type="sibTrans" cxnId="{0D926156-E11D-475F-806A-A15D7BD8AA9C}">
      <dgm:prSet/>
      <dgm:spPr/>
      <dgm:t>
        <a:bodyPr/>
        <a:lstStyle/>
        <a:p>
          <a:endParaRPr lang="tr-TR"/>
        </a:p>
      </dgm:t>
    </dgm:pt>
    <dgm:pt modelId="{DD27ECD6-9AF6-4011-A843-DBD5EED1DB39}">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Dikkat eksikliği ve hiperaktivite  bozukluğu olan bireyler </a:t>
          </a:r>
          <a:endParaRPr lang="tr-TR" sz="1600" b="1" dirty="0">
            <a:latin typeface="Times New Roman" pitchFamily="18" charset="0"/>
            <a:cs typeface="Times New Roman" pitchFamily="18" charset="0"/>
          </a:endParaRPr>
        </a:p>
      </dgm:t>
    </dgm:pt>
    <dgm:pt modelId="{C53CE68D-BADD-4461-876D-47F3EA9F9007}" type="parTrans" cxnId="{F74F0644-92CD-41CC-9077-A4CF8E4EA3DE}">
      <dgm:prSet/>
      <dgm:spPr/>
      <dgm:t>
        <a:bodyPr/>
        <a:lstStyle/>
        <a:p>
          <a:endParaRPr lang="tr-TR"/>
        </a:p>
      </dgm:t>
    </dgm:pt>
    <dgm:pt modelId="{27AFEC6B-78A5-477B-A655-5842DB98FC0D}" type="sibTrans" cxnId="{F74F0644-92CD-41CC-9077-A4CF8E4EA3DE}">
      <dgm:prSet/>
      <dgm:spPr/>
      <dgm:t>
        <a:bodyPr/>
        <a:lstStyle/>
        <a:p>
          <a:endParaRPr lang="tr-TR"/>
        </a:p>
      </dgm:t>
    </dgm:pt>
    <dgm:pt modelId="{0F8A4359-AF28-463D-8038-B292129A947D}">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Zihinsel yetersizliği olan bireyler</a:t>
          </a:r>
          <a:endParaRPr lang="tr-TR" sz="1600" b="1" dirty="0">
            <a:latin typeface="Times New Roman" pitchFamily="18" charset="0"/>
            <a:cs typeface="Times New Roman" pitchFamily="18" charset="0"/>
          </a:endParaRPr>
        </a:p>
      </dgm:t>
    </dgm:pt>
    <dgm:pt modelId="{D13C8704-F38E-41B2-8CD6-FCC43904FB52}" type="parTrans" cxnId="{5E234EC7-BFE6-4B12-98BC-0E514E4412E5}">
      <dgm:prSet/>
      <dgm:spPr/>
      <dgm:t>
        <a:bodyPr/>
        <a:lstStyle/>
        <a:p>
          <a:endParaRPr lang="tr-TR"/>
        </a:p>
      </dgm:t>
    </dgm:pt>
    <dgm:pt modelId="{A4F92D0D-31DE-492E-B3BF-EDC32898BD37}" type="sibTrans" cxnId="{5E234EC7-BFE6-4B12-98BC-0E514E4412E5}">
      <dgm:prSet/>
      <dgm:spPr/>
      <dgm:t>
        <a:bodyPr/>
        <a:lstStyle/>
        <a:p>
          <a:endParaRPr lang="tr-TR"/>
        </a:p>
      </dgm:t>
    </dgm:pt>
    <dgm:pt modelId="{E81EE0F5-BC34-4B7C-A793-ACCFE66146B1}" type="pres">
      <dgm:prSet presAssocID="{72CB7E70-093E-4B5A-8A0F-6C22C94FEB36}" presName="compositeShape" presStyleCnt="0">
        <dgm:presLayoutVars>
          <dgm:dir/>
          <dgm:resizeHandles/>
        </dgm:presLayoutVars>
      </dgm:prSet>
      <dgm:spPr/>
    </dgm:pt>
    <dgm:pt modelId="{DA44075F-77DB-4559-A29D-B257FE21B4BE}" type="pres">
      <dgm:prSet presAssocID="{72CB7E70-093E-4B5A-8A0F-6C22C94FEB36}" presName="pyramid" presStyleLbl="node1" presStyleIdx="0" presStyleCnt="1" custScaleX="169206"/>
      <dgm:spPr>
        <a:solidFill>
          <a:schemeClr val="bg2">
            <a:lumMod val="25000"/>
          </a:schemeClr>
        </a:solidFill>
      </dgm:spPr>
    </dgm:pt>
    <dgm:pt modelId="{23EFD6E3-A366-447D-AF28-6C7BDD8CF5A3}" type="pres">
      <dgm:prSet presAssocID="{72CB7E70-093E-4B5A-8A0F-6C22C94FEB36}" presName="theList" presStyleCnt="0"/>
      <dgm:spPr/>
    </dgm:pt>
    <dgm:pt modelId="{9458B5D1-3BF6-487E-8D94-F3996BA86DCE}" type="pres">
      <dgm:prSet presAssocID="{0F8A4359-AF28-463D-8038-B292129A947D}" presName="aNode" presStyleLbl="fgAcc1" presStyleIdx="0" presStyleCnt="11" custScaleX="132074" custScaleY="2000000" custLinFactX="-14929" custLinFactY="-1751633" custLinFactNeighborX="-100000" custLinFactNeighborY="-1800000">
        <dgm:presLayoutVars>
          <dgm:bulletEnabled val="1"/>
        </dgm:presLayoutVars>
      </dgm:prSet>
      <dgm:spPr/>
      <dgm:t>
        <a:bodyPr/>
        <a:lstStyle/>
        <a:p>
          <a:endParaRPr lang="tr-TR"/>
        </a:p>
      </dgm:t>
    </dgm:pt>
    <dgm:pt modelId="{EEF958FB-8AE8-4B4A-97AB-70CF377C314C}" type="pres">
      <dgm:prSet presAssocID="{0F8A4359-AF28-463D-8038-B292129A947D}" presName="aSpace" presStyleCnt="0"/>
      <dgm:spPr/>
    </dgm:pt>
    <dgm:pt modelId="{6A6E7E61-3F07-49D2-80D3-0AEBAB6D585F}" type="pres">
      <dgm:prSet presAssocID="{DD27ECD6-9AF6-4011-A843-DBD5EED1DB39}" presName="aNode" presStyleLbl="fgAcc1" presStyleIdx="1" presStyleCnt="11" custScaleX="180917" custScaleY="2000000" custLinFactY="-1519061" custLinFactNeighborX="19718" custLinFactNeighborY="-1600000">
        <dgm:presLayoutVars>
          <dgm:bulletEnabled val="1"/>
        </dgm:presLayoutVars>
      </dgm:prSet>
      <dgm:spPr/>
      <dgm:t>
        <a:bodyPr/>
        <a:lstStyle/>
        <a:p>
          <a:endParaRPr lang="tr-TR"/>
        </a:p>
      </dgm:t>
    </dgm:pt>
    <dgm:pt modelId="{F35EC5C8-8066-4B08-AF52-F1DCAB58E361}" type="pres">
      <dgm:prSet presAssocID="{DD27ECD6-9AF6-4011-A843-DBD5EED1DB39}" presName="aSpace" presStyleCnt="0"/>
      <dgm:spPr/>
    </dgm:pt>
    <dgm:pt modelId="{6EAF92C1-A229-4E74-9F4C-A8519815CBBD}" type="pres">
      <dgm:prSet presAssocID="{D775E66C-6FAC-4CFE-B0CF-F429DC663B50}" presName="aNode" presStyleLbl="fgAcc1" presStyleIdx="2" presStyleCnt="11" custScaleX="106953" custScaleY="2000000" custLinFactY="-894966" custLinFactNeighborX="-41680" custLinFactNeighborY="-900000">
        <dgm:presLayoutVars>
          <dgm:bulletEnabled val="1"/>
        </dgm:presLayoutVars>
      </dgm:prSet>
      <dgm:spPr/>
      <dgm:t>
        <a:bodyPr/>
        <a:lstStyle/>
        <a:p>
          <a:endParaRPr lang="tr-TR"/>
        </a:p>
      </dgm:t>
    </dgm:pt>
    <dgm:pt modelId="{FBDCE23A-CDBC-4DB7-B53A-48ECE158DF54}" type="pres">
      <dgm:prSet presAssocID="{D775E66C-6FAC-4CFE-B0CF-F429DC663B50}" presName="aSpace" presStyleCnt="0"/>
      <dgm:spPr/>
    </dgm:pt>
    <dgm:pt modelId="{437B099C-4AB1-4A0C-8177-DF98705B09D3}" type="pres">
      <dgm:prSet presAssocID="{B49D40D4-8A00-4149-B31F-59A87ABA6C5C}" presName="aNode" presStyleLbl="fgAcc1" presStyleIdx="3" presStyleCnt="11" custScaleX="152264" custScaleY="2000000" custLinFactY="-662393" custLinFactNeighborX="-94739" custLinFactNeighborY="-700000">
        <dgm:presLayoutVars>
          <dgm:bulletEnabled val="1"/>
        </dgm:presLayoutVars>
      </dgm:prSet>
      <dgm:spPr/>
      <dgm:t>
        <a:bodyPr/>
        <a:lstStyle/>
        <a:p>
          <a:endParaRPr lang="tr-TR"/>
        </a:p>
      </dgm:t>
    </dgm:pt>
    <dgm:pt modelId="{28DAF598-30E4-41AF-9035-82F47A45929D}" type="pres">
      <dgm:prSet presAssocID="{B49D40D4-8A00-4149-B31F-59A87ABA6C5C}" presName="aSpace" presStyleCnt="0"/>
      <dgm:spPr/>
    </dgm:pt>
    <dgm:pt modelId="{9BED6BD1-92B4-451A-A15B-50BA11D4383B}" type="pres">
      <dgm:prSet presAssocID="{1C2C33EB-BDB9-400B-9B74-1059E89B6CE7}" presName="aNode" presStyleLbl="fgAcc1" presStyleIdx="4" presStyleCnt="11" custScaleX="187715" custScaleY="2000000" custLinFactY="-429821" custLinFactNeighborX="6273" custLinFactNeighborY="-500000">
        <dgm:presLayoutVars>
          <dgm:bulletEnabled val="1"/>
        </dgm:presLayoutVars>
      </dgm:prSet>
      <dgm:spPr/>
      <dgm:t>
        <a:bodyPr/>
        <a:lstStyle/>
        <a:p>
          <a:endParaRPr lang="tr-TR"/>
        </a:p>
      </dgm:t>
    </dgm:pt>
    <dgm:pt modelId="{9653FB25-460A-45C3-A260-40A98D0341D9}" type="pres">
      <dgm:prSet presAssocID="{1C2C33EB-BDB9-400B-9B74-1059E89B6CE7}" presName="aSpace" presStyleCnt="0"/>
      <dgm:spPr/>
    </dgm:pt>
    <dgm:pt modelId="{85ED3440-1446-45DC-A0D2-D53DD2A727DF}" type="pres">
      <dgm:prSet presAssocID="{5EC96554-E370-4F81-88F4-878B5DD18749}" presName="aNode" presStyleLbl="fgAcc1" presStyleIdx="5" presStyleCnt="11" custScaleX="101906" custScaleY="2000000" custLinFactY="-200000" custLinFactNeighborX="-51775" custLinFactNeighborY="-277931">
        <dgm:presLayoutVars>
          <dgm:bulletEnabled val="1"/>
        </dgm:presLayoutVars>
      </dgm:prSet>
      <dgm:spPr/>
      <dgm:t>
        <a:bodyPr/>
        <a:lstStyle/>
        <a:p>
          <a:endParaRPr lang="tr-TR"/>
        </a:p>
      </dgm:t>
    </dgm:pt>
    <dgm:pt modelId="{26062BBD-0325-4944-8F88-7C598377D781}" type="pres">
      <dgm:prSet presAssocID="{5EC96554-E370-4F81-88F4-878B5DD18749}" presName="aSpace" presStyleCnt="0"/>
      <dgm:spPr/>
    </dgm:pt>
    <dgm:pt modelId="{FD971705-319B-4560-93A6-00D6CDA12796}" type="pres">
      <dgm:prSet presAssocID="{FBCC59DA-4C82-481D-8548-962C7CAE4569}" presName="aNode" presStyleLbl="fgAcc1" presStyleIdx="6" presStyleCnt="11" custScaleX="145429" custScaleY="2000000" custLinFactX="-5728" custLinFactY="10329" custLinFactNeighborX="-100000" custLinFactNeighborY="100000">
        <dgm:presLayoutVars>
          <dgm:bulletEnabled val="1"/>
        </dgm:presLayoutVars>
      </dgm:prSet>
      <dgm:spPr/>
      <dgm:t>
        <a:bodyPr/>
        <a:lstStyle/>
        <a:p>
          <a:endParaRPr lang="tr-TR"/>
        </a:p>
      </dgm:t>
    </dgm:pt>
    <dgm:pt modelId="{77F428EF-57CC-4A49-9B55-D66BF39E8310}" type="pres">
      <dgm:prSet presAssocID="{FBCC59DA-4C82-481D-8548-962C7CAE4569}" presName="aSpace" presStyleCnt="0"/>
      <dgm:spPr/>
    </dgm:pt>
    <dgm:pt modelId="{B537598E-0094-4CBC-B96C-C3974A20CD36}" type="pres">
      <dgm:prSet presAssocID="{3D94CD8D-3DCB-4E1F-86CD-ED6D987A0B55}" presName="aNode" presStyleLbl="fgAcc1" presStyleIdx="7" presStyleCnt="11" custScaleX="137239" custScaleY="2000000" custLinFactY="-148608" custLinFactNeighborX="31511" custLinFactNeighborY="-200000">
        <dgm:presLayoutVars>
          <dgm:bulletEnabled val="1"/>
        </dgm:presLayoutVars>
      </dgm:prSet>
      <dgm:spPr/>
      <dgm:t>
        <a:bodyPr/>
        <a:lstStyle/>
        <a:p>
          <a:endParaRPr lang="tr-TR"/>
        </a:p>
      </dgm:t>
    </dgm:pt>
    <dgm:pt modelId="{0988181F-B94E-4FB4-B051-2A2049469853}" type="pres">
      <dgm:prSet presAssocID="{3D94CD8D-3DCB-4E1F-86CD-ED6D987A0B55}" presName="aSpace" presStyleCnt="0"/>
      <dgm:spPr/>
    </dgm:pt>
    <dgm:pt modelId="{870E7772-A737-49C8-A092-3F350ECDBB20}" type="pres">
      <dgm:prSet presAssocID="{970315D3-4E72-4443-8463-A276AAA3970F}" presName="aNode" presStyleLbl="fgAcc1" presStyleIdx="8" presStyleCnt="11" custScaleX="115143" custScaleY="2000000" custLinFactY="-447302" custLinFactNeighborX="-84641" custLinFactNeighborY="-500000">
        <dgm:presLayoutVars>
          <dgm:bulletEnabled val="1"/>
        </dgm:presLayoutVars>
      </dgm:prSet>
      <dgm:spPr/>
      <dgm:t>
        <a:bodyPr/>
        <a:lstStyle/>
        <a:p>
          <a:endParaRPr lang="tr-TR"/>
        </a:p>
      </dgm:t>
    </dgm:pt>
    <dgm:pt modelId="{9034FE84-AD45-446E-AB4A-3E41E2C39899}" type="pres">
      <dgm:prSet presAssocID="{970315D3-4E72-4443-8463-A276AAA3970F}" presName="aSpace" presStyleCnt="0"/>
      <dgm:spPr/>
    </dgm:pt>
    <dgm:pt modelId="{B7B23C4B-D469-4BA1-9297-46CF64AC7041}" type="pres">
      <dgm:prSet presAssocID="{5C561D04-1467-48CC-8D1C-56FC3741E24D}" presName="aNode" presStyleLbl="fgAcc1" presStyleIdx="9" presStyleCnt="11" custScaleX="137239" custScaleY="2000000" custLinFactY="-612770" custLinFactNeighborX="16182" custLinFactNeighborY="-700000">
        <dgm:presLayoutVars>
          <dgm:bulletEnabled val="1"/>
        </dgm:presLayoutVars>
      </dgm:prSet>
      <dgm:spPr/>
      <dgm:t>
        <a:bodyPr/>
        <a:lstStyle/>
        <a:p>
          <a:endParaRPr lang="tr-TR"/>
        </a:p>
      </dgm:t>
    </dgm:pt>
    <dgm:pt modelId="{F3BBF1C6-81AB-4A46-B59A-4F8D30D3B10E}" type="pres">
      <dgm:prSet presAssocID="{5C561D04-1467-48CC-8D1C-56FC3741E24D}" presName="aSpace" presStyleCnt="0"/>
      <dgm:spPr/>
    </dgm:pt>
    <dgm:pt modelId="{DEA09AF6-DC1E-4E75-A59A-248AC5F686EA}" type="pres">
      <dgm:prSet presAssocID="{379445D8-E803-4F88-B6EE-B782A6E727A1}" presName="aNode" presStyleLbl="fgAcc1" presStyleIdx="10" presStyleCnt="11" custScaleX="135334" custScaleY="2000000" custLinFactY="-803842" custLinFactNeighborX="-62588" custLinFactNeighborY="-900000">
        <dgm:presLayoutVars>
          <dgm:bulletEnabled val="1"/>
        </dgm:presLayoutVars>
      </dgm:prSet>
      <dgm:spPr/>
      <dgm:t>
        <a:bodyPr/>
        <a:lstStyle/>
        <a:p>
          <a:endParaRPr lang="tr-TR"/>
        </a:p>
      </dgm:t>
    </dgm:pt>
    <dgm:pt modelId="{07665A87-4BDE-4D32-993E-92B8C3482691}" type="pres">
      <dgm:prSet presAssocID="{379445D8-E803-4F88-B6EE-B782A6E727A1}" presName="aSpace" presStyleCnt="0"/>
      <dgm:spPr/>
    </dgm:pt>
  </dgm:ptLst>
  <dgm:cxnLst>
    <dgm:cxn modelId="{CED7E7E4-E66D-42F9-83BB-BFB6F85E7E87}" srcId="{72CB7E70-093E-4B5A-8A0F-6C22C94FEB36}" destId="{5C561D04-1467-48CC-8D1C-56FC3741E24D}" srcOrd="9" destOrd="0" parTransId="{798434E9-FCDF-4171-8216-3C1496FAD990}" sibTransId="{AB70D5A5-8B51-4E11-A1BF-B8C2085AF5F0}"/>
    <dgm:cxn modelId="{8632CF1A-0220-4C85-96E2-C7831521550E}" type="presOf" srcId="{970315D3-4E72-4443-8463-A276AAA3970F}" destId="{870E7772-A737-49C8-A092-3F350ECDBB20}" srcOrd="0" destOrd="0" presId="urn:microsoft.com/office/officeart/2005/8/layout/pyramid2"/>
    <dgm:cxn modelId="{CB6C48F5-2D29-4801-89A2-FFC4164E6B89}" type="presOf" srcId="{1C2C33EB-BDB9-400B-9B74-1059E89B6CE7}" destId="{9BED6BD1-92B4-451A-A15B-50BA11D4383B}" srcOrd="0" destOrd="0" presId="urn:microsoft.com/office/officeart/2005/8/layout/pyramid2"/>
    <dgm:cxn modelId="{F74F0644-92CD-41CC-9077-A4CF8E4EA3DE}" srcId="{72CB7E70-093E-4B5A-8A0F-6C22C94FEB36}" destId="{DD27ECD6-9AF6-4011-A843-DBD5EED1DB39}" srcOrd="1" destOrd="0" parTransId="{C53CE68D-BADD-4461-876D-47F3EA9F9007}" sibTransId="{27AFEC6B-78A5-477B-A655-5842DB98FC0D}"/>
    <dgm:cxn modelId="{C5ED9D1A-7DAF-4073-B7AE-B66099C81679}" type="presOf" srcId="{FBCC59DA-4C82-481D-8548-962C7CAE4569}" destId="{FD971705-319B-4560-93A6-00D6CDA12796}" srcOrd="0" destOrd="0" presId="urn:microsoft.com/office/officeart/2005/8/layout/pyramid2"/>
    <dgm:cxn modelId="{8FC1A92A-9C1D-4D85-8771-D23AA1E47B91}" type="presOf" srcId="{72CB7E70-093E-4B5A-8A0F-6C22C94FEB36}" destId="{E81EE0F5-BC34-4B7C-A793-ACCFE66146B1}" srcOrd="0" destOrd="0" presId="urn:microsoft.com/office/officeart/2005/8/layout/pyramid2"/>
    <dgm:cxn modelId="{79E8A142-3572-483F-8A58-B46D66E95E36}" srcId="{72CB7E70-093E-4B5A-8A0F-6C22C94FEB36}" destId="{B49D40D4-8A00-4149-B31F-59A87ABA6C5C}" srcOrd="3" destOrd="0" parTransId="{C702801F-3C44-4CA8-8C00-ACF5FBC2C742}" sibTransId="{6F1AA1C6-DA71-40A8-8748-5BC5E25054E0}"/>
    <dgm:cxn modelId="{B526427B-8828-4AF2-B347-2CB80A4FB305}" srcId="{72CB7E70-093E-4B5A-8A0F-6C22C94FEB36}" destId="{3D94CD8D-3DCB-4E1F-86CD-ED6D987A0B55}" srcOrd="7" destOrd="0" parTransId="{9D0BADB5-E07E-4F2F-B24B-02864D524AC6}" sibTransId="{A9A3DE8E-E5F6-4A63-AA25-36421BB2F017}"/>
    <dgm:cxn modelId="{2A4DDB11-C6E8-44CA-9E7D-F2DA248C6828}" srcId="{72CB7E70-093E-4B5A-8A0F-6C22C94FEB36}" destId="{379445D8-E803-4F88-B6EE-B782A6E727A1}" srcOrd="10" destOrd="0" parTransId="{6B254470-F6FA-4103-91B9-7BC1F7B6E76C}" sibTransId="{897642D2-C325-4851-91D7-4C6960EEA7D8}"/>
    <dgm:cxn modelId="{C69FB651-0A26-4B00-B896-11DC50A1040F}" srcId="{72CB7E70-093E-4B5A-8A0F-6C22C94FEB36}" destId="{970315D3-4E72-4443-8463-A276AAA3970F}" srcOrd="8" destOrd="0" parTransId="{B154EE5F-2F8F-4124-AE59-A50D3522584E}" sibTransId="{C0F94A4E-A618-45F6-BBB5-C74C737A63DA}"/>
    <dgm:cxn modelId="{383EE9EB-621A-4594-8C2F-4AE8144C3767}" type="presOf" srcId="{5EC96554-E370-4F81-88F4-878B5DD18749}" destId="{85ED3440-1446-45DC-A0D2-D53DD2A727DF}" srcOrd="0" destOrd="0" presId="urn:microsoft.com/office/officeart/2005/8/layout/pyramid2"/>
    <dgm:cxn modelId="{863314D3-8BE0-4BA9-B718-B911F9C0EB16}" type="presOf" srcId="{3D94CD8D-3DCB-4E1F-86CD-ED6D987A0B55}" destId="{B537598E-0094-4CBC-B96C-C3974A20CD36}" srcOrd="0" destOrd="0" presId="urn:microsoft.com/office/officeart/2005/8/layout/pyramid2"/>
    <dgm:cxn modelId="{72898754-0ADA-4285-9D7D-A35F7E85613C}" type="presOf" srcId="{0F8A4359-AF28-463D-8038-B292129A947D}" destId="{9458B5D1-3BF6-487E-8D94-F3996BA86DCE}" srcOrd="0" destOrd="0" presId="urn:microsoft.com/office/officeart/2005/8/layout/pyramid2"/>
    <dgm:cxn modelId="{5B4C9C5A-7926-4EDC-B487-180AAEAC2957}" type="presOf" srcId="{379445D8-E803-4F88-B6EE-B782A6E727A1}" destId="{DEA09AF6-DC1E-4E75-A59A-248AC5F686EA}" srcOrd="0" destOrd="0" presId="urn:microsoft.com/office/officeart/2005/8/layout/pyramid2"/>
    <dgm:cxn modelId="{6F26ABFA-86D6-4988-806C-BFCA2A984FE6}" srcId="{72CB7E70-093E-4B5A-8A0F-6C22C94FEB36}" destId="{5EC96554-E370-4F81-88F4-878B5DD18749}" srcOrd="5" destOrd="0" parTransId="{5D6709B4-4193-4AFA-92C6-DDE021717101}" sibTransId="{CDBA78A7-1B28-4078-9BCA-0A2FF2316CF5}"/>
    <dgm:cxn modelId="{1EEEFBFD-6020-4D8E-A65C-BF7050B1BA30}" type="presOf" srcId="{DD27ECD6-9AF6-4011-A843-DBD5EED1DB39}" destId="{6A6E7E61-3F07-49D2-80D3-0AEBAB6D585F}" srcOrd="0" destOrd="0" presId="urn:microsoft.com/office/officeart/2005/8/layout/pyramid2"/>
    <dgm:cxn modelId="{547D33BD-7D7E-44AE-AACC-DCB789CFEDBE}" type="presOf" srcId="{D775E66C-6FAC-4CFE-B0CF-F429DC663B50}" destId="{6EAF92C1-A229-4E74-9F4C-A8519815CBBD}" srcOrd="0" destOrd="0" presId="urn:microsoft.com/office/officeart/2005/8/layout/pyramid2"/>
    <dgm:cxn modelId="{FBD55502-4A11-47C3-8A06-DED64B4A67BB}" srcId="{72CB7E70-093E-4B5A-8A0F-6C22C94FEB36}" destId="{FBCC59DA-4C82-481D-8548-962C7CAE4569}" srcOrd="6" destOrd="0" parTransId="{B21E4D66-DBA6-4757-A24D-7206E07D112D}" sibTransId="{A3081763-5F3E-4F93-8EED-1084C7D160B3}"/>
    <dgm:cxn modelId="{5E234EC7-BFE6-4B12-98BC-0E514E4412E5}" srcId="{72CB7E70-093E-4B5A-8A0F-6C22C94FEB36}" destId="{0F8A4359-AF28-463D-8038-B292129A947D}" srcOrd="0" destOrd="0" parTransId="{D13C8704-F38E-41B2-8CD6-FCC43904FB52}" sibTransId="{A4F92D0D-31DE-492E-B3BF-EDC32898BD37}"/>
    <dgm:cxn modelId="{0D926156-E11D-475F-806A-A15D7BD8AA9C}" srcId="{72CB7E70-093E-4B5A-8A0F-6C22C94FEB36}" destId="{D775E66C-6FAC-4CFE-B0CF-F429DC663B50}" srcOrd="2" destOrd="0" parTransId="{2CEB0C97-618C-41D0-8719-A9CB2ACB5DAA}" sibTransId="{C2414B27-3111-4E0C-917B-BCF086473BE5}"/>
    <dgm:cxn modelId="{CC8018E9-79C6-4E37-964B-CBE08F33B7F9}" type="presOf" srcId="{B49D40D4-8A00-4149-B31F-59A87ABA6C5C}" destId="{437B099C-4AB1-4A0C-8177-DF98705B09D3}" srcOrd="0" destOrd="0" presId="urn:microsoft.com/office/officeart/2005/8/layout/pyramid2"/>
    <dgm:cxn modelId="{EE8AEE56-706B-448D-A388-AC4D8A8B467A}" type="presOf" srcId="{5C561D04-1467-48CC-8D1C-56FC3741E24D}" destId="{B7B23C4B-D469-4BA1-9297-46CF64AC7041}" srcOrd="0" destOrd="0" presId="urn:microsoft.com/office/officeart/2005/8/layout/pyramid2"/>
    <dgm:cxn modelId="{A41E40D3-02FB-4624-BF0D-C74B0B564013}" srcId="{72CB7E70-093E-4B5A-8A0F-6C22C94FEB36}" destId="{1C2C33EB-BDB9-400B-9B74-1059E89B6CE7}" srcOrd="4" destOrd="0" parTransId="{D9FA211A-38C8-44AE-AB8E-29D09CF2D9B2}" sibTransId="{D1C36E90-F2F7-4B9B-B5CA-49E3D4D218D1}"/>
    <dgm:cxn modelId="{516E0520-E85B-4429-82F9-30CDB0DF8BD2}" type="presParOf" srcId="{E81EE0F5-BC34-4B7C-A793-ACCFE66146B1}" destId="{DA44075F-77DB-4559-A29D-B257FE21B4BE}" srcOrd="0" destOrd="0" presId="urn:microsoft.com/office/officeart/2005/8/layout/pyramid2"/>
    <dgm:cxn modelId="{83403474-330C-4AD8-89A6-FC44A867FB6A}" type="presParOf" srcId="{E81EE0F5-BC34-4B7C-A793-ACCFE66146B1}" destId="{23EFD6E3-A366-447D-AF28-6C7BDD8CF5A3}" srcOrd="1" destOrd="0" presId="urn:microsoft.com/office/officeart/2005/8/layout/pyramid2"/>
    <dgm:cxn modelId="{C075C337-F817-46A8-AECE-20E2A5028141}" type="presParOf" srcId="{23EFD6E3-A366-447D-AF28-6C7BDD8CF5A3}" destId="{9458B5D1-3BF6-487E-8D94-F3996BA86DCE}" srcOrd="0" destOrd="0" presId="urn:microsoft.com/office/officeart/2005/8/layout/pyramid2"/>
    <dgm:cxn modelId="{19FD7362-163B-4AF1-9B99-8E5AD0AE857D}" type="presParOf" srcId="{23EFD6E3-A366-447D-AF28-6C7BDD8CF5A3}" destId="{EEF958FB-8AE8-4B4A-97AB-70CF377C314C}" srcOrd="1" destOrd="0" presId="urn:microsoft.com/office/officeart/2005/8/layout/pyramid2"/>
    <dgm:cxn modelId="{05A5812D-96B5-4C99-9E52-0D3B4B7D1DFF}" type="presParOf" srcId="{23EFD6E3-A366-447D-AF28-6C7BDD8CF5A3}" destId="{6A6E7E61-3F07-49D2-80D3-0AEBAB6D585F}" srcOrd="2" destOrd="0" presId="urn:microsoft.com/office/officeart/2005/8/layout/pyramid2"/>
    <dgm:cxn modelId="{6EE3BA3E-9A93-4B8B-8CAC-BD176FA252AD}" type="presParOf" srcId="{23EFD6E3-A366-447D-AF28-6C7BDD8CF5A3}" destId="{F35EC5C8-8066-4B08-AF52-F1DCAB58E361}" srcOrd="3" destOrd="0" presId="urn:microsoft.com/office/officeart/2005/8/layout/pyramid2"/>
    <dgm:cxn modelId="{4FBAD987-9D71-4A5E-A6A7-A85732DF65C2}" type="presParOf" srcId="{23EFD6E3-A366-447D-AF28-6C7BDD8CF5A3}" destId="{6EAF92C1-A229-4E74-9F4C-A8519815CBBD}" srcOrd="4" destOrd="0" presId="urn:microsoft.com/office/officeart/2005/8/layout/pyramid2"/>
    <dgm:cxn modelId="{C398E6EE-1977-42B7-A051-F9398507886E}" type="presParOf" srcId="{23EFD6E3-A366-447D-AF28-6C7BDD8CF5A3}" destId="{FBDCE23A-CDBC-4DB7-B53A-48ECE158DF54}" srcOrd="5" destOrd="0" presId="urn:microsoft.com/office/officeart/2005/8/layout/pyramid2"/>
    <dgm:cxn modelId="{0838DF20-9085-405A-B3DB-8D5C386C3845}" type="presParOf" srcId="{23EFD6E3-A366-447D-AF28-6C7BDD8CF5A3}" destId="{437B099C-4AB1-4A0C-8177-DF98705B09D3}" srcOrd="6" destOrd="0" presId="urn:microsoft.com/office/officeart/2005/8/layout/pyramid2"/>
    <dgm:cxn modelId="{E7E59283-84BB-4DA5-AD43-8C0AF6DAAC0D}" type="presParOf" srcId="{23EFD6E3-A366-447D-AF28-6C7BDD8CF5A3}" destId="{28DAF598-30E4-41AF-9035-82F47A45929D}" srcOrd="7" destOrd="0" presId="urn:microsoft.com/office/officeart/2005/8/layout/pyramid2"/>
    <dgm:cxn modelId="{A40474D0-10B5-4147-9394-E6BFF93ACFD3}" type="presParOf" srcId="{23EFD6E3-A366-447D-AF28-6C7BDD8CF5A3}" destId="{9BED6BD1-92B4-451A-A15B-50BA11D4383B}" srcOrd="8" destOrd="0" presId="urn:microsoft.com/office/officeart/2005/8/layout/pyramid2"/>
    <dgm:cxn modelId="{71B81F7E-829F-4856-8792-751127DF3CBA}" type="presParOf" srcId="{23EFD6E3-A366-447D-AF28-6C7BDD8CF5A3}" destId="{9653FB25-460A-45C3-A260-40A98D0341D9}" srcOrd="9" destOrd="0" presId="urn:microsoft.com/office/officeart/2005/8/layout/pyramid2"/>
    <dgm:cxn modelId="{5C335671-6A3F-4704-9C96-F70481867E0F}" type="presParOf" srcId="{23EFD6E3-A366-447D-AF28-6C7BDD8CF5A3}" destId="{85ED3440-1446-45DC-A0D2-D53DD2A727DF}" srcOrd="10" destOrd="0" presId="urn:microsoft.com/office/officeart/2005/8/layout/pyramid2"/>
    <dgm:cxn modelId="{59A3408D-3479-4EBF-9CB1-B5790A5F090E}" type="presParOf" srcId="{23EFD6E3-A366-447D-AF28-6C7BDD8CF5A3}" destId="{26062BBD-0325-4944-8F88-7C598377D781}" srcOrd="11" destOrd="0" presId="urn:microsoft.com/office/officeart/2005/8/layout/pyramid2"/>
    <dgm:cxn modelId="{1557E322-8A71-4C80-8C0A-36ED09D9B833}" type="presParOf" srcId="{23EFD6E3-A366-447D-AF28-6C7BDD8CF5A3}" destId="{FD971705-319B-4560-93A6-00D6CDA12796}" srcOrd="12" destOrd="0" presId="urn:microsoft.com/office/officeart/2005/8/layout/pyramid2"/>
    <dgm:cxn modelId="{5C049AC6-174C-4736-B990-CDEDD25B9165}" type="presParOf" srcId="{23EFD6E3-A366-447D-AF28-6C7BDD8CF5A3}" destId="{77F428EF-57CC-4A49-9B55-D66BF39E8310}" srcOrd="13" destOrd="0" presId="urn:microsoft.com/office/officeart/2005/8/layout/pyramid2"/>
    <dgm:cxn modelId="{96B16387-686A-464B-A799-89FC6A0C962F}" type="presParOf" srcId="{23EFD6E3-A366-447D-AF28-6C7BDD8CF5A3}" destId="{B537598E-0094-4CBC-B96C-C3974A20CD36}" srcOrd="14" destOrd="0" presId="urn:microsoft.com/office/officeart/2005/8/layout/pyramid2"/>
    <dgm:cxn modelId="{62A1FFD5-61DA-43F4-AF3F-E5F3AF549F65}" type="presParOf" srcId="{23EFD6E3-A366-447D-AF28-6C7BDD8CF5A3}" destId="{0988181F-B94E-4FB4-B051-2A2049469853}" srcOrd="15" destOrd="0" presId="urn:microsoft.com/office/officeart/2005/8/layout/pyramid2"/>
    <dgm:cxn modelId="{FC9A78A9-DB22-41C2-9BE8-35D9846E69B3}" type="presParOf" srcId="{23EFD6E3-A366-447D-AF28-6C7BDD8CF5A3}" destId="{870E7772-A737-49C8-A092-3F350ECDBB20}" srcOrd="16" destOrd="0" presId="urn:microsoft.com/office/officeart/2005/8/layout/pyramid2"/>
    <dgm:cxn modelId="{17D11AD7-0802-4E84-82F5-B2B56E121FEE}" type="presParOf" srcId="{23EFD6E3-A366-447D-AF28-6C7BDD8CF5A3}" destId="{9034FE84-AD45-446E-AB4A-3E41E2C39899}" srcOrd="17" destOrd="0" presId="urn:microsoft.com/office/officeart/2005/8/layout/pyramid2"/>
    <dgm:cxn modelId="{94070E2C-8D07-4F65-9DA3-F8F364F1A246}" type="presParOf" srcId="{23EFD6E3-A366-447D-AF28-6C7BDD8CF5A3}" destId="{B7B23C4B-D469-4BA1-9297-46CF64AC7041}" srcOrd="18" destOrd="0" presId="urn:microsoft.com/office/officeart/2005/8/layout/pyramid2"/>
    <dgm:cxn modelId="{07B9D64A-5B06-439C-8773-90C5A4F4D7DD}" type="presParOf" srcId="{23EFD6E3-A366-447D-AF28-6C7BDD8CF5A3}" destId="{F3BBF1C6-81AB-4A46-B59A-4F8D30D3B10E}" srcOrd="19" destOrd="0" presId="urn:microsoft.com/office/officeart/2005/8/layout/pyramid2"/>
    <dgm:cxn modelId="{62BC330C-BED9-4EE4-B43C-45B8E21A647D}" type="presParOf" srcId="{23EFD6E3-A366-447D-AF28-6C7BDD8CF5A3}" destId="{DEA09AF6-DC1E-4E75-A59A-248AC5F686EA}" srcOrd="20" destOrd="0" presId="urn:microsoft.com/office/officeart/2005/8/layout/pyramid2"/>
    <dgm:cxn modelId="{0D2957FD-FD92-4676-AB3E-AEA13322639F}" type="presParOf" srcId="{23EFD6E3-A366-447D-AF28-6C7BDD8CF5A3}" destId="{07665A87-4BDE-4D32-993E-92B8C3482691}" srcOrd="21"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44075F-77DB-4559-A29D-B257FE21B4BE}">
      <dsp:nvSpPr>
        <dsp:cNvPr id="0" name=""/>
        <dsp:cNvSpPr/>
      </dsp:nvSpPr>
      <dsp:spPr>
        <a:xfrm>
          <a:off x="-1485890" y="0"/>
          <a:ext cx="9253568" cy="5468818"/>
        </a:xfrm>
        <a:prstGeom prst="triangle">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8B5D1-3BF6-487E-8D94-F3996BA86DCE}">
      <dsp:nvSpPr>
        <dsp:cNvPr id="0" name=""/>
        <dsp:cNvSpPr/>
      </dsp:nvSpPr>
      <dsp:spPr>
        <a:xfrm>
          <a:off x="0" y="156592"/>
          <a:ext cx="4694876"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Zihinsel yetersizliği olan bireyler</a:t>
          </a:r>
          <a:endParaRPr lang="tr-TR" sz="1600" b="1" kern="1200" dirty="0">
            <a:latin typeface="Times New Roman" pitchFamily="18" charset="0"/>
            <a:cs typeface="Times New Roman" pitchFamily="18" charset="0"/>
          </a:endParaRPr>
        </a:p>
      </dsp:txBody>
      <dsp:txXfrm>
        <a:off x="0" y="156592"/>
        <a:ext cx="4694876" cy="395207"/>
      </dsp:txXfrm>
    </dsp:sp>
    <dsp:sp modelId="{6A6E7E61-3F07-49D2-80D3-0AEBAB6D585F}">
      <dsp:nvSpPr>
        <dsp:cNvPr id="0" name=""/>
        <dsp:cNvSpPr/>
      </dsp:nvSpPr>
      <dsp:spPr>
        <a:xfrm>
          <a:off x="1702702" y="605166"/>
          <a:ext cx="6431113"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Dikkat eksikliği ve hiperaktivite  bozukluğu olan bireyler </a:t>
          </a:r>
          <a:endParaRPr lang="tr-TR" sz="1600" b="1" kern="1200" dirty="0">
            <a:latin typeface="Times New Roman" pitchFamily="18" charset="0"/>
            <a:cs typeface="Times New Roman" pitchFamily="18" charset="0"/>
          </a:endParaRPr>
        </a:p>
      </dsp:txBody>
      <dsp:txXfrm>
        <a:off x="1702702" y="605166"/>
        <a:ext cx="6431113" cy="395207"/>
      </dsp:txXfrm>
    </dsp:sp>
    <dsp:sp modelId="{6EAF92C1-A229-4E74-9F4C-A8519815CBBD}">
      <dsp:nvSpPr>
        <dsp:cNvPr id="0" name=""/>
        <dsp:cNvSpPr/>
      </dsp:nvSpPr>
      <dsp:spPr>
        <a:xfrm>
          <a:off x="1535701" y="1143458"/>
          <a:ext cx="3801892"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Özel yetenekli bireyler </a:t>
          </a:r>
          <a:endParaRPr lang="tr-TR" sz="1600" b="1" kern="1200" dirty="0">
            <a:latin typeface="Times New Roman" pitchFamily="18" charset="0"/>
            <a:cs typeface="Times New Roman" pitchFamily="18" charset="0"/>
          </a:endParaRPr>
        </a:p>
      </dsp:txBody>
      <dsp:txXfrm>
        <a:off x="1535701" y="1143458"/>
        <a:ext cx="3801892" cy="395207"/>
      </dsp:txXfrm>
    </dsp:sp>
    <dsp:sp modelId="{437B099C-4AB1-4A0C-8177-DF98705B09D3}">
      <dsp:nvSpPr>
        <dsp:cNvPr id="0" name=""/>
        <dsp:cNvSpPr/>
      </dsp:nvSpPr>
      <dsp:spPr>
        <a:xfrm>
          <a:off x="0" y="1592033"/>
          <a:ext cx="5412576"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Birden fazla yetersizliği olan bireyler</a:t>
          </a:r>
          <a:endParaRPr lang="tr-TR" sz="1600" b="1" kern="1200" dirty="0">
            <a:latin typeface="Times New Roman" pitchFamily="18" charset="0"/>
            <a:cs typeface="Times New Roman" pitchFamily="18" charset="0"/>
          </a:endParaRPr>
        </a:p>
      </dsp:txBody>
      <dsp:txXfrm>
        <a:off x="0" y="1592033"/>
        <a:ext cx="5412576" cy="395207"/>
      </dsp:txXfrm>
    </dsp:sp>
    <dsp:sp modelId="{9BED6BD1-92B4-451A-A15B-50BA11D4383B}">
      <dsp:nvSpPr>
        <dsp:cNvPr id="0" name=""/>
        <dsp:cNvSpPr/>
      </dsp:nvSpPr>
      <dsp:spPr>
        <a:xfrm>
          <a:off x="1581877" y="2040608"/>
          <a:ext cx="6672764"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Bedensel  yetersizliği olan bireyler </a:t>
          </a:r>
          <a:endParaRPr lang="tr-TR" sz="1600" b="1" kern="1200" dirty="0">
            <a:latin typeface="Times New Roman" pitchFamily="18" charset="0"/>
            <a:cs typeface="Times New Roman" pitchFamily="18" charset="0"/>
          </a:endParaRPr>
        </a:p>
      </dsp:txBody>
      <dsp:txXfrm>
        <a:off x="1581877" y="2040608"/>
        <a:ext cx="6672764" cy="395207"/>
      </dsp:txXfrm>
    </dsp:sp>
    <dsp:sp modelId="{85ED3440-1446-45DC-A0D2-D53DD2A727DF}">
      <dsp:nvSpPr>
        <dsp:cNvPr id="0" name=""/>
        <dsp:cNvSpPr/>
      </dsp:nvSpPr>
      <dsp:spPr>
        <a:xfrm>
          <a:off x="1266555" y="2489184"/>
          <a:ext cx="3622484"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Otizmi olan bireyler</a:t>
          </a:r>
          <a:endParaRPr lang="tr-TR" sz="1600" b="1" kern="1200" dirty="0">
            <a:latin typeface="Times New Roman" pitchFamily="18" charset="0"/>
            <a:cs typeface="Times New Roman" pitchFamily="18" charset="0"/>
          </a:endParaRPr>
        </a:p>
      </dsp:txBody>
      <dsp:txXfrm>
        <a:off x="1266555" y="2489184"/>
        <a:ext cx="3622484" cy="395207"/>
      </dsp:txXfrm>
    </dsp:sp>
    <dsp:sp modelId="{FD971705-319B-4560-93A6-00D6CDA12796}">
      <dsp:nvSpPr>
        <dsp:cNvPr id="0" name=""/>
        <dsp:cNvSpPr/>
      </dsp:nvSpPr>
      <dsp:spPr>
        <a:xfrm>
          <a:off x="0" y="2937758"/>
          <a:ext cx="5169610"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Özel öğrenme güçlüğü olan bireyler </a:t>
          </a:r>
          <a:endParaRPr lang="tr-TR" sz="1600" b="1" kern="1200" dirty="0">
            <a:latin typeface="Times New Roman" pitchFamily="18" charset="0"/>
            <a:cs typeface="Times New Roman" pitchFamily="18" charset="0"/>
          </a:endParaRPr>
        </a:p>
      </dsp:txBody>
      <dsp:txXfrm>
        <a:off x="0" y="2937758"/>
        <a:ext cx="5169610" cy="395207"/>
      </dsp:txXfrm>
    </dsp:sp>
    <dsp:sp modelId="{B537598E-0094-4CBC-B96C-C3974A20CD36}">
      <dsp:nvSpPr>
        <dsp:cNvPr id="0" name=""/>
        <dsp:cNvSpPr/>
      </dsp:nvSpPr>
      <dsp:spPr>
        <a:xfrm>
          <a:off x="2479020" y="3296619"/>
          <a:ext cx="4878478"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Süreğen hastalığı olan bireyler </a:t>
          </a:r>
          <a:endParaRPr lang="tr-TR" sz="1600" b="1" kern="1200" dirty="0">
            <a:latin typeface="Times New Roman" pitchFamily="18" charset="0"/>
            <a:cs typeface="Times New Roman" pitchFamily="18" charset="0"/>
          </a:endParaRPr>
        </a:p>
      </dsp:txBody>
      <dsp:txXfrm>
        <a:off x="2479020" y="3296619"/>
        <a:ext cx="4878478" cy="395207"/>
      </dsp:txXfrm>
    </dsp:sp>
    <dsp:sp modelId="{870E7772-A737-49C8-A092-3F350ECDBB20}">
      <dsp:nvSpPr>
        <dsp:cNvPr id="0" name=""/>
        <dsp:cNvSpPr/>
      </dsp:nvSpPr>
      <dsp:spPr>
        <a:xfrm>
          <a:off x="0" y="3627864"/>
          <a:ext cx="4093024"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Görme yetersizliği olan bireyler </a:t>
          </a:r>
          <a:endParaRPr lang="tr-TR" sz="1600" b="1" kern="1200" dirty="0">
            <a:latin typeface="Times New Roman" pitchFamily="18" charset="0"/>
            <a:cs typeface="Times New Roman" pitchFamily="18" charset="0"/>
          </a:endParaRPr>
        </a:p>
      </dsp:txBody>
      <dsp:txXfrm>
        <a:off x="0" y="3627864"/>
        <a:ext cx="4093024" cy="395207"/>
      </dsp:txXfrm>
    </dsp:sp>
    <dsp:sp modelId="{B7B23C4B-D469-4BA1-9297-46CF64AC7041}">
      <dsp:nvSpPr>
        <dsp:cNvPr id="0" name=""/>
        <dsp:cNvSpPr/>
      </dsp:nvSpPr>
      <dsp:spPr>
        <a:xfrm>
          <a:off x="2479020" y="3987904"/>
          <a:ext cx="4878478"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İşitme yetersizliği olan bireyler</a:t>
          </a:r>
          <a:endParaRPr lang="tr-TR" sz="1600" b="1" kern="1200" dirty="0">
            <a:latin typeface="Times New Roman" pitchFamily="18" charset="0"/>
            <a:cs typeface="Times New Roman" pitchFamily="18" charset="0"/>
          </a:endParaRPr>
        </a:p>
      </dsp:txBody>
      <dsp:txXfrm>
        <a:off x="2479020" y="3987904"/>
        <a:ext cx="4878478" cy="395207"/>
      </dsp:txXfrm>
    </dsp:sp>
    <dsp:sp modelId="{DEA09AF6-DC1E-4E75-A59A-248AC5F686EA}">
      <dsp:nvSpPr>
        <dsp:cNvPr id="0" name=""/>
        <dsp:cNvSpPr/>
      </dsp:nvSpPr>
      <dsp:spPr>
        <a:xfrm>
          <a:off x="288044" y="4342885"/>
          <a:ext cx="4810760" cy="3952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Dil ve konuşma güçlüğü olan bireyler </a:t>
          </a:r>
          <a:endParaRPr lang="tr-TR" sz="1600" b="1" kern="1200" dirty="0">
            <a:latin typeface="Times New Roman" pitchFamily="18" charset="0"/>
            <a:cs typeface="Times New Roman" pitchFamily="18" charset="0"/>
          </a:endParaRPr>
        </a:p>
      </dsp:txBody>
      <dsp:txXfrm>
        <a:off x="288044" y="4342885"/>
        <a:ext cx="4810760" cy="395207"/>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7.10.2019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7.10.2019</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7.10.2019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7.10.2019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7.10.2019</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7.10.2019</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7.10.2019</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7.10.2019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__Empati__%20Engelli%20Filmi_%20-%20K&#305;sa%20Film.avi"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FARKLI%20OLMAK%20NORMALD&#304;R.av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231;ocu&#287;u%20otizm%20tan&#305;s&#305;%20alm&#305;&#351;%20aile%20anlat&#305;yor.D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3 Slayt Numarası Yer Tutucusu"/>
          <p:cNvSpPr>
            <a:spLocks noGrp="1"/>
          </p:cNvSpPr>
          <p:nvPr>
            <p:ph type="sldNum" sz="quarter" idx="12"/>
          </p:nvPr>
        </p:nvSpPr>
        <p:spPr bwMode="auto">
          <a:noFill/>
          <a:ln>
            <a:round/>
            <a:headEnd/>
            <a:tailEnd/>
          </a:ln>
        </p:spPr>
        <p:txBody>
          <a:bodyPr/>
          <a:lstStyle/>
          <a:p>
            <a:fld id="{94EE1AEA-02DB-4B48-85C1-5B354435149E}" type="slidenum">
              <a:rPr lang="tr-TR" altLang="tr-TR" smtClean="0"/>
              <a:pPr/>
              <a:t>1</a:t>
            </a:fld>
            <a:endParaRPr lang="tr-TR" altLang="tr-TR" smtClean="0"/>
          </a:p>
        </p:txBody>
      </p:sp>
      <p:sp>
        <p:nvSpPr>
          <p:cNvPr id="45058" name="2 İçerik Yer Tutucusu"/>
          <p:cNvSpPr>
            <a:spLocks noGrp="1"/>
          </p:cNvSpPr>
          <p:nvPr>
            <p:ph sz="quarter" idx="1"/>
          </p:nvPr>
        </p:nvSpPr>
        <p:spPr>
          <a:xfrm>
            <a:off x="107950" y="1096963"/>
            <a:ext cx="2735263" cy="4903787"/>
          </a:xfrm>
        </p:spPr>
        <p:txBody>
          <a:bodyPr>
            <a:normAutofit/>
          </a:bodyPr>
          <a:lstStyle/>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sz="1200" b="0" dirty="0" smtClean="0">
              <a:latin typeface="Times New Roman" pitchFamily="18" charset="0"/>
              <a:ea typeface="Tahoma" pitchFamily="34" charset="0"/>
              <a:cs typeface="Times New Roman" pitchFamily="18" charset="0"/>
            </a:endParaRPr>
          </a:p>
        </p:txBody>
      </p:sp>
      <p:pic>
        <p:nvPicPr>
          <p:cNvPr id="11" name="Picture 5" descr="C:\Users\Ibrahim GUL\Desktop\Oğuzhan\SEN-Image1.jpg">
            <a:hlinkClick r:id="rId2" action="ppaction://hlinkfile"/>
          </p:cNvPr>
          <p:cNvPicPr>
            <a:picLocks noGrp="1" noChangeAspect="1" noChangeArrowheads="1"/>
          </p:cNvPicPr>
          <p:nvPr>
            <p:ph sz="quarter" idx="2"/>
          </p:nvPr>
        </p:nvPicPr>
        <p:blipFill>
          <a:blip r:embed="rId3" cstate="print"/>
          <a:srcRect/>
          <a:stretch>
            <a:fillRect/>
          </a:stretch>
        </p:blipFill>
        <p:spPr bwMode="auto">
          <a:xfrm>
            <a:off x="0" y="3861048"/>
            <a:ext cx="8686800" cy="2736304"/>
          </a:xfrm>
          <a:prstGeom prst="rect">
            <a:avLst/>
          </a:prstGeom>
          <a:noFill/>
          <a:ln w="9525">
            <a:noFill/>
            <a:miter lim="800000"/>
            <a:headEnd/>
            <a:tailEnd/>
          </a:ln>
        </p:spPr>
      </p:pic>
      <p:sp>
        <p:nvSpPr>
          <p:cNvPr id="13" name="12 Metin kutusu"/>
          <p:cNvSpPr txBox="1"/>
          <p:nvPr/>
        </p:nvSpPr>
        <p:spPr>
          <a:xfrm>
            <a:off x="179512" y="332656"/>
            <a:ext cx="8784975" cy="2431435"/>
          </a:xfrm>
          <a:prstGeom prst="rect">
            <a:avLst/>
          </a:prstGeom>
          <a:noFill/>
        </p:spPr>
        <p:txBody>
          <a:bodyPr wrap="square" rtlCol="0">
            <a:spAutoFit/>
          </a:bodyPr>
          <a:lstStyle/>
          <a:p>
            <a:r>
              <a:rPr lang="tr-TR" sz="3600" b="1" i="1" dirty="0" smtClean="0">
                <a:solidFill>
                  <a:srgbClr val="FF0000"/>
                </a:solidFill>
              </a:rPr>
              <a:t>ÖZEL EĞİTİM GEREKSİNİMLİ ÖĞRENCİLERİN</a:t>
            </a:r>
          </a:p>
          <a:p>
            <a:endParaRPr lang="tr-TR" sz="3600" b="1" i="1" dirty="0" smtClean="0">
              <a:solidFill>
                <a:srgbClr val="FF0000"/>
              </a:solidFill>
            </a:endParaRPr>
          </a:p>
          <a:p>
            <a:r>
              <a:rPr lang="tr-TR" sz="4400" b="1" i="1" dirty="0" smtClean="0">
                <a:solidFill>
                  <a:srgbClr val="FF0000"/>
                </a:solidFill>
              </a:rPr>
              <a:t>     GELİŞİM </a:t>
            </a:r>
            <a:r>
              <a:rPr lang="tr-TR" sz="4400" b="1" i="1" dirty="0" smtClean="0">
                <a:solidFill>
                  <a:srgbClr val="FF0000"/>
                </a:solidFill>
              </a:rPr>
              <a:t>ÖZELLİKLERİ</a:t>
            </a:r>
            <a:endParaRPr lang="tr-TR" sz="4400" b="1" i="1" dirty="0" smtClean="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548680"/>
            <a:ext cx="7920880" cy="5832648"/>
          </a:xfrm>
        </p:spPr>
        <p:txBody>
          <a:bodyPr>
            <a:normAutofit fontScale="92500"/>
          </a:bodyPr>
          <a:lstStyle/>
          <a:p>
            <a:pPr marL="68580" indent="0">
              <a:buNone/>
            </a:pPr>
            <a:r>
              <a:rPr lang="tr-TR" sz="2800" b="1" dirty="0" smtClean="0">
                <a:solidFill>
                  <a:srgbClr val="C00000"/>
                </a:solidFill>
              </a:rPr>
              <a:t>Neler Yapabilirsiniz?</a:t>
            </a:r>
          </a:p>
          <a:p>
            <a:pPr marL="68580" indent="0">
              <a:buNone/>
            </a:pPr>
            <a:endParaRPr lang="tr-TR" sz="2800" b="1" dirty="0" smtClean="0">
              <a:solidFill>
                <a:srgbClr val="C00000"/>
              </a:solidFill>
            </a:endParaRPr>
          </a:p>
          <a:p>
            <a:pPr lvl="1"/>
            <a:r>
              <a:rPr lang="tr-TR" sz="2800" i="1" dirty="0" smtClean="0"/>
              <a:t>Etiketlemekten kaçının.</a:t>
            </a:r>
          </a:p>
          <a:p>
            <a:pPr lvl="1"/>
            <a:r>
              <a:rPr lang="tr-TR" sz="2800" i="1" dirty="0" smtClean="0"/>
              <a:t>Yeterliliklerini ön plana çıkarın.</a:t>
            </a:r>
          </a:p>
          <a:p>
            <a:pPr lvl="1"/>
            <a:r>
              <a:rPr lang="tr-TR" sz="2800" i="1" dirty="0" smtClean="0"/>
              <a:t>Öğretim sırasında öncelikle dikkatini çekin.</a:t>
            </a:r>
          </a:p>
          <a:p>
            <a:pPr lvl="1"/>
            <a:r>
              <a:rPr lang="tr-TR" sz="2800" i="1" dirty="0" smtClean="0"/>
              <a:t>Öğretimde 5 duyuyu kullanın.</a:t>
            </a:r>
          </a:p>
          <a:p>
            <a:pPr lvl="1"/>
            <a:r>
              <a:rPr lang="tr-TR" sz="2800" i="1" dirty="0" smtClean="0"/>
              <a:t>Bol bol tekrar yaptırın.</a:t>
            </a:r>
          </a:p>
          <a:p>
            <a:pPr lvl="1"/>
            <a:r>
              <a:rPr lang="tr-TR" sz="2800" i="1" dirty="0" smtClean="0"/>
              <a:t>Öğretim ortamını düzenleyin (gereksiz uyaranları ortadan kaldırın).</a:t>
            </a:r>
          </a:p>
          <a:p>
            <a:pPr lvl="1"/>
            <a:r>
              <a:rPr lang="tr-TR" sz="2800" i="1" dirty="0" smtClean="0"/>
              <a:t>Çocuğun öğrenme çabalarını pekiştirin.</a:t>
            </a:r>
          </a:p>
          <a:p>
            <a:pPr lvl="1"/>
            <a:r>
              <a:rPr lang="tr-TR" sz="2800" i="1" dirty="0" smtClean="0"/>
              <a:t>Akranları ile etkileşimini sağlayın, etkileşimi artıracak etkinlikler planlayın.</a:t>
            </a:r>
          </a:p>
          <a:p>
            <a:pPr marL="365760" lvl="1" indent="0">
              <a:buNone/>
            </a:pPr>
            <a:endParaRPr lang="tr-TR" dirty="0"/>
          </a:p>
          <a:p>
            <a:pPr marL="365760" lvl="1" indent="0">
              <a:buNone/>
            </a:pPr>
            <a:endParaRPr lang="tr-TR" dirty="0" smtClean="0"/>
          </a:p>
          <a:p>
            <a:pPr>
              <a:buNone/>
            </a:pPr>
            <a:endParaRPr lang="tr-TR" dirty="0" smtClean="0"/>
          </a:p>
          <a:p>
            <a:endParaRPr lang="tr-TR" dirty="0" smtClean="0"/>
          </a:p>
          <a:p>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10</a:t>
            </a:fld>
            <a:endParaRPr lang="tr-TR"/>
          </a:p>
        </p:txBody>
      </p:sp>
    </p:spTree>
    <p:extLst>
      <p:ext uri="{BB962C8B-B14F-4D97-AF65-F5344CB8AC3E}">
        <p14:creationId xmlns="" xmlns:p14="http://schemas.microsoft.com/office/powerpoint/2010/main" val="11583743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normAutofit lnSpcReduction="10000"/>
          </a:bodyPr>
          <a:lstStyle/>
          <a:p>
            <a:pPr marL="68580" indent="0">
              <a:buNone/>
            </a:pPr>
            <a:r>
              <a:rPr lang="tr-TR" sz="2600" b="1" dirty="0" smtClean="0">
                <a:solidFill>
                  <a:srgbClr val="C00000"/>
                </a:solidFill>
              </a:rPr>
              <a:t>Duygusal Davranışsal Bozukluklar</a:t>
            </a:r>
            <a:endParaRPr lang="tr-TR" sz="2400" dirty="0" smtClean="0"/>
          </a:p>
          <a:p>
            <a:pPr lvl="1"/>
            <a:r>
              <a:rPr lang="tr-TR" sz="2600" dirty="0" smtClean="0"/>
              <a:t>Yaş ve kültür normları</a:t>
            </a:r>
          </a:p>
          <a:p>
            <a:pPr lvl="1"/>
            <a:r>
              <a:rPr lang="tr-TR" sz="2600" dirty="0" smtClean="0"/>
              <a:t>Öğrenmenin olumsuz etkilenmesi</a:t>
            </a:r>
          </a:p>
          <a:p>
            <a:pPr lvl="1"/>
            <a:r>
              <a:rPr lang="tr-TR" sz="2600" dirty="0" smtClean="0"/>
              <a:t>Genel eğitim müdahalelerinin etkisiz olması</a:t>
            </a:r>
          </a:p>
          <a:p>
            <a:pPr lvl="1"/>
            <a:endParaRPr lang="tr-TR" sz="2600" dirty="0" smtClean="0"/>
          </a:p>
          <a:p>
            <a:pPr lvl="1">
              <a:buNone/>
            </a:pPr>
            <a:r>
              <a:rPr lang="tr-TR" sz="2600" b="1" dirty="0" smtClean="0">
                <a:solidFill>
                  <a:srgbClr val="7030A0"/>
                </a:solidFill>
              </a:rPr>
              <a:t>  </a:t>
            </a:r>
            <a:r>
              <a:rPr lang="tr-TR" sz="2400" b="1" dirty="0" smtClean="0">
                <a:solidFill>
                  <a:srgbClr val="FF0000"/>
                </a:solidFill>
              </a:rPr>
              <a:t>Yaygın davranış özellikleri</a:t>
            </a:r>
            <a:endParaRPr lang="tr-TR" sz="2400" dirty="0" smtClean="0">
              <a:solidFill>
                <a:srgbClr val="FF0000"/>
              </a:solidFill>
            </a:endParaRPr>
          </a:p>
          <a:p>
            <a:pPr marL="365760" lvl="1" indent="0">
              <a:buNone/>
            </a:pPr>
            <a:r>
              <a:rPr lang="tr-TR" sz="2400" b="1" dirty="0" smtClean="0">
                <a:solidFill>
                  <a:srgbClr val="7030A0"/>
                </a:solidFill>
              </a:rPr>
              <a:t>	Dışa yönelik davranışlar</a:t>
            </a:r>
            <a:r>
              <a:rPr lang="tr-TR" sz="2400" dirty="0" smtClean="0">
                <a:solidFill>
                  <a:srgbClr val="7030A0"/>
                </a:solidFill>
              </a:rPr>
              <a:t>:</a:t>
            </a:r>
          </a:p>
          <a:p>
            <a:pPr marL="365760" lvl="1" indent="0">
              <a:buNone/>
            </a:pPr>
            <a:r>
              <a:rPr lang="tr-TR" sz="2400" dirty="0">
                <a:solidFill>
                  <a:srgbClr val="7030A0"/>
                </a:solidFill>
              </a:rPr>
              <a:t>	</a:t>
            </a:r>
            <a:r>
              <a:rPr lang="tr-TR" sz="2400" dirty="0" smtClean="0"/>
              <a:t>Saldırgan dav, zarar verme, vurma, kavga etme, 	karşı gelme, yönergelere uymama, öfke, dağınıklık, düzensizlik, dürtüsellik</a:t>
            </a:r>
          </a:p>
          <a:p>
            <a:pPr marL="365760" lvl="1" indent="0">
              <a:buNone/>
            </a:pPr>
            <a:r>
              <a:rPr lang="tr-TR" sz="2400" dirty="0" smtClean="0"/>
              <a:t>	</a:t>
            </a:r>
          </a:p>
          <a:p>
            <a:pPr marL="365760" lvl="1" indent="0">
              <a:buNone/>
            </a:pPr>
            <a:r>
              <a:rPr lang="tr-TR" sz="2400" b="1" dirty="0">
                <a:solidFill>
                  <a:srgbClr val="7030A0"/>
                </a:solidFill>
              </a:rPr>
              <a:t>	</a:t>
            </a:r>
            <a:r>
              <a:rPr lang="tr-TR" sz="2400" b="1" dirty="0" smtClean="0">
                <a:solidFill>
                  <a:srgbClr val="7030A0"/>
                </a:solidFill>
              </a:rPr>
              <a:t>İçe yönelik davranışlar</a:t>
            </a:r>
            <a:r>
              <a:rPr lang="tr-TR" sz="2400" dirty="0" smtClean="0">
                <a:solidFill>
                  <a:srgbClr val="7030A0"/>
                </a:solidFill>
              </a:rPr>
              <a:t>: </a:t>
            </a:r>
          </a:p>
          <a:p>
            <a:pPr marL="365760" lvl="1" indent="0">
              <a:buNone/>
            </a:pPr>
            <a:r>
              <a:rPr lang="tr-TR" sz="2400" dirty="0" smtClean="0">
                <a:solidFill>
                  <a:schemeClr val="tx1"/>
                </a:solidFill>
              </a:rPr>
              <a:t>	İçe kapanıklık, çekingenlik, depresyon, kaygı, korkular, özgüven yetersizliği, ağlama, yaşıtlarla etkileşim kuramama</a:t>
            </a:r>
          </a:p>
          <a:p>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11</a:t>
            </a:fld>
            <a:endParaRPr lang="tr-TR" dirty="0"/>
          </a:p>
        </p:txBody>
      </p:sp>
    </p:spTree>
    <p:extLst>
      <p:ext uri="{BB962C8B-B14F-4D97-AF65-F5344CB8AC3E}">
        <p14:creationId xmlns="" xmlns:p14="http://schemas.microsoft.com/office/powerpoint/2010/main" val="412983906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7848872" cy="5643989"/>
          </a:xfrm>
        </p:spPr>
        <p:txBody>
          <a:bodyPr>
            <a:noAutofit/>
          </a:bodyPr>
          <a:lstStyle/>
          <a:p>
            <a:pPr marL="68580" indent="0">
              <a:buNone/>
            </a:pPr>
            <a:r>
              <a:rPr lang="tr-TR" sz="2800" b="1" dirty="0" smtClean="0">
                <a:solidFill>
                  <a:srgbClr val="C00000"/>
                </a:solidFill>
              </a:rPr>
              <a:t>Neler Yapabilirsiniz?</a:t>
            </a:r>
          </a:p>
          <a:p>
            <a:pPr marL="68580" indent="0">
              <a:buNone/>
            </a:pPr>
            <a:endParaRPr lang="tr-TR" sz="2800" b="1" dirty="0" smtClean="0"/>
          </a:p>
          <a:p>
            <a:pPr lvl="1"/>
            <a:r>
              <a:rPr lang="tr-TR" sz="2800" i="1" dirty="0" smtClean="0">
                <a:solidFill>
                  <a:srgbClr val="FF0000"/>
                </a:solidFill>
              </a:rPr>
              <a:t>Etkili sınıf yönetimi</a:t>
            </a:r>
          </a:p>
          <a:p>
            <a:pPr lvl="1"/>
            <a:r>
              <a:rPr lang="tr-TR" sz="2800" i="1" dirty="0" smtClean="0"/>
              <a:t>Davranışlara ilişkin beklentilerinizi söyleyin.</a:t>
            </a:r>
          </a:p>
          <a:p>
            <a:pPr lvl="1"/>
            <a:r>
              <a:rPr lang="tr-TR" sz="2800" i="1" dirty="0" smtClean="0"/>
              <a:t>Olumlu davranışları ödüllendirin.</a:t>
            </a:r>
          </a:p>
          <a:p>
            <a:pPr lvl="1"/>
            <a:r>
              <a:rPr lang="tr-TR" sz="2800" i="1" dirty="0" smtClean="0"/>
              <a:t>Olumsuz davranışları görmezden gelin.</a:t>
            </a:r>
          </a:p>
          <a:p>
            <a:pPr lvl="1"/>
            <a:r>
              <a:rPr lang="tr-TR" sz="2800" i="1" dirty="0" smtClean="0"/>
              <a:t>Ödüllerinizi çeşitlendirin.</a:t>
            </a:r>
          </a:p>
          <a:p>
            <a:pPr lvl="1"/>
            <a:r>
              <a:rPr lang="tr-TR" sz="2800" i="1" dirty="0" smtClean="0"/>
              <a:t>Günlük rutinleri açıklayın.</a:t>
            </a:r>
          </a:p>
          <a:p>
            <a:pPr lvl="1"/>
            <a:r>
              <a:rPr lang="tr-TR" sz="2800" i="1" dirty="0" smtClean="0"/>
              <a:t>Sosyal becerileri öğretin, destekleyin.</a:t>
            </a:r>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12</a:t>
            </a:fld>
            <a:endParaRPr lang="tr-TR"/>
          </a:p>
        </p:txBody>
      </p:sp>
    </p:spTree>
    <p:extLst>
      <p:ext uri="{BB962C8B-B14F-4D97-AF65-F5344CB8AC3E}">
        <p14:creationId xmlns="" xmlns:p14="http://schemas.microsoft.com/office/powerpoint/2010/main" val="21419943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24936" cy="5499973"/>
          </a:xfrm>
        </p:spPr>
        <p:txBody>
          <a:bodyPr>
            <a:normAutofit fontScale="92500" lnSpcReduction="20000"/>
          </a:bodyPr>
          <a:lstStyle/>
          <a:p>
            <a:pPr marL="68580" indent="0">
              <a:buNone/>
            </a:pPr>
            <a:r>
              <a:rPr lang="tr-TR" sz="2800" b="1" dirty="0" smtClean="0">
                <a:solidFill>
                  <a:srgbClr val="C00000"/>
                </a:solidFill>
              </a:rPr>
              <a:t>Görme Yetersizliği</a:t>
            </a:r>
            <a:endParaRPr lang="tr-TR" sz="2800" b="1" dirty="0" smtClean="0">
              <a:solidFill>
                <a:srgbClr val="FF0000"/>
              </a:solidFill>
            </a:endParaRPr>
          </a:p>
          <a:p>
            <a:pPr lvl="1">
              <a:buFont typeface="Courier New" panose="02070309020205020404" pitchFamily="49" charset="0"/>
              <a:buChar char="o"/>
            </a:pPr>
            <a:r>
              <a:rPr lang="tr-TR" sz="2800" dirty="0" smtClean="0"/>
              <a:t>Görmenin tamamen ya da kısmen kaybı</a:t>
            </a:r>
          </a:p>
          <a:p>
            <a:pPr lvl="1">
              <a:buFont typeface="Courier New" panose="02070309020205020404" pitchFamily="49" charset="0"/>
              <a:buChar char="o"/>
            </a:pPr>
            <a:r>
              <a:rPr lang="tr-TR" sz="2800" dirty="0" smtClean="0"/>
              <a:t>Az gören</a:t>
            </a:r>
          </a:p>
          <a:p>
            <a:pPr lvl="1">
              <a:buFont typeface="Courier New" panose="02070309020205020404" pitchFamily="49" charset="0"/>
              <a:buChar char="o"/>
            </a:pPr>
            <a:r>
              <a:rPr lang="tr-TR" sz="2800" dirty="0" smtClean="0"/>
              <a:t>Erken müdahale / erken eğitim çok önemli</a:t>
            </a:r>
          </a:p>
          <a:p>
            <a:pPr lvl="1">
              <a:buNone/>
            </a:pPr>
            <a:endParaRPr lang="tr-TR" sz="2800" b="1" dirty="0" smtClean="0">
              <a:solidFill>
                <a:srgbClr val="7030A0"/>
              </a:solidFill>
            </a:endParaRPr>
          </a:p>
          <a:p>
            <a:pPr lvl="1">
              <a:buNone/>
            </a:pPr>
            <a:r>
              <a:rPr lang="tr-TR" sz="2800" b="1" dirty="0" smtClean="0">
                <a:solidFill>
                  <a:srgbClr val="7030A0"/>
                </a:solidFill>
              </a:rPr>
              <a:t>Temel özellikler</a:t>
            </a:r>
          </a:p>
          <a:p>
            <a:pPr marL="68580" lvl="1" indent="0">
              <a:buNone/>
            </a:pPr>
            <a:r>
              <a:rPr lang="tr-TR" sz="2800" b="1" dirty="0">
                <a:solidFill>
                  <a:srgbClr val="7030A0"/>
                </a:solidFill>
              </a:rPr>
              <a:t>	</a:t>
            </a:r>
            <a:endParaRPr lang="tr-TR" sz="2800" b="1" dirty="0" smtClean="0">
              <a:solidFill>
                <a:srgbClr val="7030A0"/>
              </a:solidFill>
            </a:endParaRPr>
          </a:p>
          <a:p>
            <a:pPr marL="68580" lvl="1" indent="0">
              <a:buNone/>
            </a:pPr>
            <a:r>
              <a:rPr lang="tr-TR" sz="2800" dirty="0" smtClean="0"/>
              <a:t>	Görme </a:t>
            </a:r>
            <a:r>
              <a:rPr lang="tr-TR" sz="2800" dirty="0"/>
              <a:t>yetersizliği tüm gelişim alanlarını </a:t>
            </a:r>
            <a:r>
              <a:rPr lang="tr-TR" sz="2800" dirty="0" smtClean="0"/>
              <a:t>etkiler</a:t>
            </a:r>
          </a:p>
          <a:p>
            <a:pPr marL="68580" lvl="1" indent="0">
              <a:buNone/>
            </a:pPr>
            <a:r>
              <a:rPr lang="tr-TR" sz="2800" dirty="0"/>
              <a:t>	</a:t>
            </a:r>
            <a:r>
              <a:rPr lang="tr-TR" sz="2800" dirty="0" smtClean="0"/>
              <a:t>İletişim güçlükleri /dil gelişiminde güçlükler</a:t>
            </a:r>
          </a:p>
          <a:p>
            <a:pPr marL="68580" lvl="1" indent="0">
              <a:buNone/>
            </a:pPr>
            <a:r>
              <a:rPr lang="tr-TR" sz="2800" dirty="0"/>
              <a:t>	</a:t>
            </a:r>
            <a:r>
              <a:rPr lang="tr-TR" sz="2800" dirty="0" smtClean="0"/>
              <a:t>Sosyal kural ve becerilerin öğrenilmesinde güçlük</a:t>
            </a:r>
          </a:p>
          <a:p>
            <a:pPr marL="68580" lvl="1" indent="0">
              <a:buNone/>
            </a:pPr>
            <a:r>
              <a:rPr lang="tr-TR" sz="2800" dirty="0"/>
              <a:t>	</a:t>
            </a:r>
            <a:r>
              <a:rPr lang="tr-TR" sz="2800" dirty="0" smtClean="0"/>
              <a:t>Bağımsız hareket güçlükleri</a:t>
            </a:r>
            <a:endParaRPr lang="tr-TR" sz="2800" b="1" dirty="0" smtClean="0">
              <a:solidFill>
                <a:srgbClr val="7030A0"/>
              </a:solidFill>
            </a:endParaRPr>
          </a:p>
          <a:p>
            <a:pPr marL="0" indent="0">
              <a:buNone/>
            </a:pPr>
            <a:endParaRPr lang="tr-TR" dirty="0" smtClean="0"/>
          </a:p>
          <a:p>
            <a:pPr lvl="1"/>
            <a:endParaRPr lang="tr-TR" dirty="0"/>
          </a:p>
          <a:p>
            <a:pPr lvl="1"/>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13</a:t>
            </a:fld>
            <a:endParaRPr lang="tr-TR"/>
          </a:p>
        </p:txBody>
      </p:sp>
    </p:spTree>
    <p:extLst>
      <p:ext uri="{BB962C8B-B14F-4D97-AF65-F5344CB8AC3E}">
        <p14:creationId xmlns="" xmlns:p14="http://schemas.microsoft.com/office/powerpoint/2010/main" val="163234035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24936" cy="5788005"/>
          </a:xfrm>
        </p:spPr>
        <p:txBody>
          <a:bodyPr>
            <a:noAutofit/>
          </a:bodyPr>
          <a:lstStyle/>
          <a:p>
            <a:pPr marL="68580" indent="0">
              <a:buNone/>
            </a:pPr>
            <a:r>
              <a:rPr lang="tr-TR" sz="2800" b="1" dirty="0" smtClean="0">
                <a:solidFill>
                  <a:srgbClr val="C00000"/>
                </a:solidFill>
              </a:rPr>
              <a:t>Neler Yapabilirsiniz?</a:t>
            </a:r>
          </a:p>
          <a:p>
            <a:pPr marL="68580" indent="0">
              <a:buNone/>
            </a:pPr>
            <a:endParaRPr lang="tr-TR" sz="2800" b="1" dirty="0" smtClean="0">
              <a:solidFill>
                <a:schemeClr val="tx1"/>
              </a:solidFill>
            </a:endParaRPr>
          </a:p>
          <a:p>
            <a:pPr lvl="1"/>
            <a:r>
              <a:rPr lang="tr-TR" sz="2800" i="1" dirty="0" smtClean="0"/>
              <a:t>Sınıf ve okul oramının emniyetli olmasını sağlayın.</a:t>
            </a:r>
          </a:p>
          <a:p>
            <a:pPr lvl="1"/>
            <a:r>
              <a:rPr lang="tr-TR" sz="2800" i="1" dirty="0" smtClean="0"/>
              <a:t>Yönergeleriniz çok açık ve anlaşılır olsun.</a:t>
            </a:r>
          </a:p>
          <a:p>
            <a:pPr lvl="1"/>
            <a:r>
              <a:rPr lang="tr-TR" sz="2800" i="1" dirty="0" smtClean="0"/>
              <a:t>Bu, şu, orada gibi sözcükleri kullanmaktan kaçının.</a:t>
            </a:r>
          </a:p>
          <a:p>
            <a:pPr lvl="1"/>
            <a:r>
              <a:rPr lang="tr-TR" sz="2800" i="1" dirty="0" smtClean="0"/>
              <a:t>Sınıftaki herşey hakkında bilgi verin.</a:t>
            </a:r>
          </a:p>
          <a:p>
            <a:pPr lvl="1"/>
            <a:r>
              <a:rPr lang="tr-TR" sz="2800" i="1" dirty="0" smtClean="0"/>
              <a:t>Sınıfta önemli yerlere ses çıkaran nesneler koyun.</a:t>
            </a:r>
          </a:p>
          <a:p>
            <a:pPr lvl="1"/>
            <a:r>
              <a:rPr lang="tr-TR" sz="2800" i="1" dirty="0" smtClean="0"/>
              <a:t>Öğretimde dokunma ve işitme duyularına odaklanın. </a:t>
            </a:r>
            <a:endParaRPr lang="tr-TR" sz="2800" i="1"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14</a:t>
            </a:fld>
            <a:endParaRPr lang="tr-TR"/>
          </a:p>
        </p:txBody>
      </p:sp>
    </p:spTree>
    <p:extLst>
      <p:ext uri="{BB962C8B-B14F-4D97-AF65-F5344CB8AC3E}">
        <p14:creationId xmlns="" xmlns:p14="http://schemas.microsoft.com/office/powerpoint/2010/main" val="98142554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96752"/>
            <a:ext cx="7509771" cy="4779893"/>
          </a:xfrm>
        </p:spPr>
        <p:txBody>
          <a:bodyPr/>
          <a:lstStyle/>
          <a:p>
            <a:pPr marL="68580" indent="0">
              <a:buNone/>
            </a:pPr>
            <a:r>
              <a:rPr lang="tr-TR" sz="3200" b="1" dirty="0" smtClean="0">
                <a:solidFill>
                  <a:srgbClr val="C00000"/>
                </a:solidFill>
              </a:rPr>
              <a:t>İşitme Yetersizliği</a:t>
            </a:r>
          </a:p>
          <a:p>
            <a:pPr lvl="1"/>
            <a:endParaRPr lang="tr-TR" sz="3200" dirty="0" smtClean="0"/>
          </a:p>
          <a:p>
            <a:pPr lvl="1"/>
            <a:r>
              <a:rPr lang="tr-TR" sz="3200" dirty="0" smtClean="0"/>
              <a:t>Belli düzeylerde işitme kaybı</a:t>
            </a:r>
          </a:p>
          <a:p>
            <a:pPr lvl="1"/>
            <a:r>
              <a:rPr lang="tr-TR" sz="3200" dirty="0" smtClean="0"/>
              <a:t>Konuşmayı edinme, dili kullanma ve iletişimde güçlük</a:t>
            </a:r>
          </a:p>
          <a:p>
            <a:pPr lvl="1"/>
            <a:r>
              <a:rPr lang="tr-TR" sz="3200" dirty="0" smtClean="0"/>
              <a:t>Ağır işiten (işitme cihazı)</a:t>
            </a:r>
          </a:p>
          <a:p>
            <a:pPr marL="685800" lvl="2" indent="0">
              <a:buNone/>
            </a:pPr>
            <a:endParaRPr lang="tr-TR" dirty="0" smtClean="0"/>
          </a:p>
          <a:p>
            <a:pPr lvl="1"/>
            <a:endParaRPr lang="tr-TR" dirty="0" smtClean="0"/>
          </a:p>
          <a:p>
            <a:pPr lvl="1"/>
            <a:endParaRPr lang="tr-TR" dirty="0" smtClean="0"/>
          </a:p>
          <a:p>
            <a:pPr lvl="1"/>
            <a:endParaRPr lang="tr-TR" dirty="0" smtClean="0"/>
          </a:p>
          <a:p>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15</a:t>
            </a:fld>
            <a:endParaRPr lang="tr-TR"/>
          </a:p>
        </p:txBody>
      </p:sp>
    </p:spTree>
    <p:extLst>
      <p:ext uri="{BB962C8B-B14F-4D97-AF65-F5344CB8AC3E}">
        <p14:creationId xmlns="" xmlns:p14="http://schemas.microsoft.com/office/powerpoint/2010/main" val="201655333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84976" cy="6120680"/>
          </a:xfrm>
        </p:spPr>
        <p:txBody>
          <a:bodyPr>
            <a:noAutofit/>
          </a:bodyPr>
          <a:lstStyle/>
          <a:p>
            <a:pPr marL="68580" indent="0">
              <a:buNone/>
            </a:pPr>
            <a:r>
              <a:rPr lang="tr-TR" sz="2800" b="1" dirty="0" smtClean="0">
                <a:solidFill>
                  <a:srgbClr val="C00000"/>
                </a:solidFill>
              </a:rPr>
              <a:t>Neler </a:t>
            </a:r>
            <a:r>
              <a:rPr lang="tr-TR" sz="2800" b="1" dirty="0">
                <a:solidFill>
                  <a:srgbClr val="C00000"/>
                </a:solidFill>
              </a:rPr>
              <a:t>Y</a:t>
            </a:r>
            <a:r>
              <a:rPr lang="tr-TR" sz="2800" b="1" dirty="0" smtClean="0">
                <a:solidFill>
                  <a:srgbClr val="C00000"/>
                </a:solidFill>
              </a:rPr>
              <a:t>apabilirsiniz?</a:t>
            </a:r>
            <a:endParaRPr lang="tr-TR" sz="2800" dirty="0"/>
          </a:p>
          <a:p>
            <a:pPr lvl="1"/>
            <a:r>
              <a:rPr lang="tr-TR" sz="2800" i="1" dirty="0" smtClean="0"/>
              <a:t>Çocuğu herkesin yüzünü görecek şekilde oturtun.</a:t>
            </a:r>
          </a:p>
          <a:p>
            <a:pPr lvl="1"/>
            <a:r>
              <a:rPr lang="tr-TR" sz="2800" i="1" dirty="0" smtClean="0"/>
              <a:t>Konuşana bakması ve dinlemesi için dikkatini çekin.</a:t>
            </a:r>
          </a:p>
          <a:p>
            <a:pPr lvl="1"/>
            <a:r>
              <a:rPr lang="tr-TR" sz="2800" i="1" dirty="0" smtClean="0"/>
              <a:t>Göz hizasında konuşun.</a:t>
            </a:r>
          </a:p>
          <a:p>
            <a:pPr lvl="1"/>
            <a:r>
              <a:rPr lang="tr-TR" sz="2800" i="1" dirty="0" smtClean="0"/>
              <a:t>Anlattıklarınızı / söylediklerinizi görsel olarak destekleyin.</a:t>
            </a:r>
          </a:p>
          <a:p>
            <a:pPr lvl="1"/>
            <a:r>
              <a:rPr lang="tr-TR" sz="2800" i="1" dirty="0" smtClean="0"/>
              <a:t>Sorularınızı yanıtlayan çocukları gösterin.</a:t>
            </a:r>
          </a:p>
          <a:p>
            <a:pPr lvl="1"/>
            <a:r>
              <a:rPr lang="tr-TR" sz="2800" i="1" dirty="0" smtClean="0"/>
              <a:t>Yönergelerinizi tekrarlayın.</a:t>
            </a:r>
          </a:p>
          <a:p>
            <a:pPr lvl="1"/>
            <a:r>
              <a:rPr lang="tr-TR" sz="2800" i="1" dirty="0" smtClean="0"/>
              <a:t>İstediğini göstermesi için teşvik edin.</a:t>
            </a:r>
          </a:p>
          <a:p>
            <a:pPr lvl="1"/>
            <a:r>
              <a:rPr lang="tr-TR" sz="2800" i="1" dirty="0" smtClean="0"/>
              <a:t>Sorularınızı yanıtlaması için süre verin.</a:t>
            </a:r>
          </a:p>
          <a:p>
            <a:pPr lvl="1"/>
            <a:r>
              <a:rPr lang="tr-TR" sz="2800" i="1" dirty="0" smtClean="0"/>
              <a:t>İşitme cihazını kontrol etmeyi öğrenin.</a:t>
            </a:r>
            <a:endParaRPr lang="tr-TR" sz="2800" i="1"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16</a:t>
            </a:fld>
            <a:endParaRPr lang="tr-TR"/>
          </a:p>
        </p:txBody>
      </p:sp>
    </p:spTree>
    <p:extLst>
      <p:ext uri="{BB962C8B-B14F-4D97-AF65-F5344CB8AC3E}">
        <p14:creationId xmlns="" xmlns:p14="http://schemas.microsoft.com/office/powerpoint/2010/main" val="219481165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09" y="1124744"/>
            <a:ext cx="7781147" cy="4419853"/>
          </a:xfrm>
        </p:spPr>
        <p:txBody>
          <a:bodyPr/>
          <a:lstStyle/>
          <a:p>
            <a:pPr marL="68580" indent="0">
              <a:buNone/>
            </a:pPr>
            <a:r>
              <a:rPr lang="tr-TR" sz="2800" b="1" dirty="0" smtClean="0">
                <a:solidFill>
                  <a:srgbClr val="C00000"/>
                </a:solidFill>
              </a:rPr>
              <a:t>Otizm Spektrum Bozukluğu</a:t>
            </a:r>
          </a:p>
          <a:p>
            <a:endParaRPr lang="tr-TR" sz="2800" dirty="0"/>
          </a:p>
          <a:p>
            <a:pPr lvl="1"/>
            <a:r>
              <a:rPr lang="tr-TR" sz="2800" dirty="0" smtClean="0"/>
              <a:t>Sosyal etkileşimde sınırlılık</a:t>
            </a:r>
          </a:p>
          <a:p>
            <a:pPr lvl="1"/>
            <a:r>
              <a:rPr lang="tr-TR" sz="2800" dirty="0" smtClean="0"/>
              <a:t>Sözel ve sözel olmayan iletişim sınırlılık</a:t>
            </a:r>
          </a:p>
          <a:p>
            <a:pPr lvl="1"/>
            <a:r>
              <a:rPr lang="tr-TR" sz="2800" dirty="0" smtClean="0"/>
              <a:t>Sınırlı ilgi ve etkinlikler</a:t>
            </a:r>
          </a:p>
          <a:p>
            <a:endParaRPr lang="tr-TR" dirty="0"/>
          </a:p>
          <a:p>
            <a:endParaRPr lang="tr-TR" dirty="0" smtClean="0"/>
          </a:p>
          <a:p>
            <a:endParaRPr lang="tr-TR" dirty="0" smtClean="0"/>
          </a:p>
          <a:p>
            <a:pPr marL="68580" indent="0">
              <a:buNone/>
            </a:pPr>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17</a:t>
            </a:fld>
            <a:endParaRPr lang="tr-TR"/>
          </a:p>
        </p:txBody>
      </p:sp>
    </p:spTree>
    <p:extLst>
      <p:ext uri="{BB962C8B-B14F-4D97-AF65-F5344CB8AC3E}">
        <p14:creationId xmlns="" xmlns:p14="http://schemas.microsoft.com/office/powerpoint/2010/main" val="2940390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568952" cy="5427965"/>
          </a:xfrm>
        </p:spPr>
        <p:txBody>
          <a:bodyPr>
            <a:noAutofit/>
          </a:bodyPr>
          <a:lstStyle/>
          <a:p>
            <a:pPr marL="68580" indent="0">
              <a:buNone/>
            </a:pPr>
            <a:r>
              <a:rPr lang="tr-TR" sz="3200" b="1" dirty="0" smtClean="0">
                <a:solidFill>
                  <a:srgbClr val="C00000"/>
                </a:solidFill>
              </a:rPr>
              <a:t>Neler Yapabilirsiniz?</a:t>
            </a:r>
            <a:endParaRPr lang="tr-TR" sz="3200" b="1" dirty="0" smtClean="0">
              <a:solidFill>
                <a:schemeClr val="tx1"/>
              </a:solidFill>
            </a:endParaRPr>
          </a:p>
          <a:p>
            <a:pPr lvl="1"/>
            <a:r>
              <a:rPr lang="tr-TR" sz="3200" i="1" dirty="0" smtClean="0"/>
              <a:t>Sevdiği nesneleri öğrenin.</a:t>
            </a:r>
          </a:p>
          <a:p>
            <a:pPr lvl="1"/>
            <a:r>
              <a:rPr lang="tr-TR" sz="3200" i="1" dirty="0" smtClean="0"/>
              <a:t>Aşırı duyarlılığı olan uyaranları öğrenin.</a:t>
            </a:r>
          </a:p>
          <a:p>
            <a:pPr lvl="1"/>
            <a:r>
              <a:rPr lang="tr-TR" sz="2800" i="1" dirty="0" smtClean="0"/>
              <a:t>Problem davranışları gözlemleyin, önlemeye çalışın.</a:t>
            </a:r>
          </a:p>
          <a:p>
            <a:pPr lvl="1"/>
            <a:r>
              <a:rPr lang="tr-TR" sz="3200" i="1" dirty="0" smtClean="0"/>
              <a:t>Günlük rutinlerdeki değişiklikleri önceden bildirin.</a:t>
            </a:r>
          </a:p>
          <a:p>
            <a:pPr lvl="1"/>
            <a:r>
              <a:rPr lang="tr-TR" sz="3200" i="1" dirty="0" smtClean="0"/>
              <a:t>Sınıf kurallarını açık olarak öğretin.</a:t>
            </a:r>
          </a:p>
          <a:p>
            <a:pPr lvl="1"/>
            <a:r>
              <a:rPr lang="tr-TR" sz="3200" i="1" dirty="0" smtClean="0"/>
              <a:t>Sosyal becerileri öğretin.</a:t>
            </a:r>
          </a:p>
          <a:p>
            <a:pPr lvl="1"/>
            <a:r>
              <a:rPr lang="tr-TR" sz="3200" i="1" dirty="0" smtClean="0"/>
              <a:t>Görsel materyaller ve etkinlik çizelgeleri kullanın</a:t>
            </a:r>
            <a:r>
              <a:rPr lang="tr-TR" sz="3200" i="1" dirty="0"/>
              <a:t>.</a:t>
            </a:r>
            <a:endParaRPr lang="tr-TR" sz="3200" i="1" dirty="0" smtClean="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18</a:t>
            </a:fld>
            <a:endParaRPr lang="tr-TR"/>
          </a:p>
        </p:txBody>
      </p:sp>
    </p:spTree>
    <p:extLst>
      <p:ext uri="{BB962C8B-B14F-4D97-AF65-F5344CB8AC3E}">
        <p14:creationId xmlns="" xmlns:p14="http://schemas.microsoft.com/office/powerpoint/2010/main" val="5987988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120680"/>
          </a:xfrm>
        </p:spPr>
        <p:txBody>
          <a:bodyPr>
            <a:noAutofit/>
          </a:bodyPr>
          <a:lstStyle/>
          <a:p>
            <a:pPr marL="68580" indent="0">
              <a:buNone/>
            </a:pPr>
            <a:r>
              <a:rPr lang="tr-TR" sz="2800" b="1" dirty="0" smtClean="0">
                <a:solidFill>
                  <a:srgbClr val="C00000"/>
                </a:solidFill>
              </a:rPr>
              <a:t>Fiziksel ve Sağlık Yetersizlikleri</a:t>
            </a:r>
            <a:endParaRPr lang="tr-TR" sz="2800" dirty="0" smtClean="0"/>
          </a:p>
          <a:p>
            <a:pPr lvl="1">
              <a:buFont typeface="Courier New" panose="02070309020205020404" pitchFamily="49" charset="0"/>
              <a:buChar char="o"/>
            </a:pPr>
            <a:r>
              <a:rPr lang="tr-TR" sz="2800" dirty="0" smtClean="0"/>
              <a:t>Ortopedik yetersizlikler</a:t>
            </a:r>
          </a:p>
          <a:p>
            <a:pPr lvl="1">
              <a:buFont typeface="Courier New" panose="02070309020205020404" pitchFamily="49" charset="0"/>
              <a:buChar char="o"/>
            </a:pPr>
            <a:r>
              <a:rPr lang="tr-TR" sz="2800" dirty="0" smtClean="0"/>
              <a:t>Süreğen hastalıklar (kalp, astım, epilepsi, vb)</a:t>
            </a:r>
            <a:endParaRPr lang="tr-TR" sz="2800" b="1" dirty="0" smtClean="0"/>
          </a:p>
          <a:p>
            <a:pPr marL="365760" lvl="1" indent="0" algn="ctr">
              <a:buNone/>
            </a:pPr>
            <a:r>
              <a:rPr lang="tr-TR" sz="2800" b="1" dirty="0" smtClean="0">
                <a:solidFill>
                  <a:srgbClr val="7030A0"/>
                </a:solidFill>
              </a:rPr>
              <a:t>Gelişim üzerinde olumsuz etki</a:t>
            </a:r>
          </a:p>
          <a:p>
            <a:pPr lvl="1">
              <a:buFont typeface="Courier New" panose="02070309020205020404" pitchFamily="49" charset="0"/>
              <a:buChar char="o"/>
            </a:pPr>
            <a:r>
              <a:rPr lang="tr-TR" sz="2800" dirty="0" smtClean="0"/>
              <a:t>Ortopedik yetersizlik: teknoloji, araç-gereç</a:t>
            </a:r>
          </a:p>
          <a:p>
            <a:pPr lvl="1">
              <a:buFont typeface="Courier New" panose="02070309020205020404" pitchFamily="49" charset="0"/>
              <a:buChar char="o"/>
            </a:pPr>
            <a:r>
              <a:rPr lang="tr-TR" sz="2800" dirty="0" smtClean="0"/>
              <a:t>Süreğen hastalıklar: </a:t>
            </a:r>
            <a:r>
              <a:rPr lang="tr-TR" sz="2800" b="1" dirty="0" smtClean="0">
                <a:solidFill>
                  <a:srgbClr val="FF0000"/>
                </a:solidFill>
              </a:rPr>
              <a:t>önlem</a:t>
            </a:r>
            <a:r>
              <a:rPr lang="tr-TR" sz="2800" dirty="0" smtClean="0"/>
              <a:t> ve  </a:t>
            </a:r>
            <a:r>
              <a:rPr lang="tr-TR" sz="2800" b="1" dirty="0" smtClean="0">
                <a:solidFill>
                  <a:srgbClr val="FF0000"/>
                </a:solidFill>
              </a:rPr>
              <a:t>müdahale</a:t>
            </a:r>
            <a:r>
              <a:rPr lang="tr-TR" sz="2800" dirty="0" smtClean="0"/>
              <a:t> (örnek: astım, epilepsi)</a:t>
            </a:r>
          </a:p>
          <a:p>
            <a:pPr marL="891540" lvl="2" indent="-342900">
              <a:buFont typeface="Courier New" panose="02070309020205020404" pitchFamily="49" charset="0"/>
              <a:buChar char="o"/>
            </a:pPr>
            <a:r>
              <a:rPr lang="tr-TR" sz="2800" dirty="0" smtClean="0"/>
              <a:t>Epilepsi: Nöbetlere müdahale</a:t>
            </a:r>
          </a:p>
          <a:p>
            <a:pPr marL="891540" lvl="2" indent="-342900">
              <a:buFont typeface="Courier New" panose="02070309020205020404" pitchFamily="49" charset="0"/>
              <a:buChar char="o"/>
            </a:pPr>
            <a:r>
              <a:rPr lang="tr-TR" sz="2800" dirty="0" smtClean="0"/>
              <a:t>Astım: Müdahale</a:t>
            </a:r>
            <a:r>
              <a:rPr lang="tr-TR" sz="2800" dirty="0"/>
              <a:t>,</a:t>
            </a:r>
            <a:r>
              <a:rPr lang="tr-TR" sz="2800" dirty="0" smtClean="0"/>
              <a:t> ilaçları öğrenmek, kriz sırasında sakinleştirmek, </a:t>
            </a:r>
            <a:endParaRPr lang="tr-TR" sz="2800" dirty="0"/>
          </a:p>
          <a:p>
            <a:pPr marL="891540" lvl="2" indent="-342900">
              <a:buFont typeface="Courier New" panose="02070309020205020404" pitchFamily="49" charset="0"/>
              <a:buChar char="o"/>
            </a:pPr>
            <a:r>
              <a:rPr lang="tr-TR" sz="2800" dirty="0" smtClean="0"/>
              <a:t>Önleme: soğuk, hareket ve strese karşı korumak, sınıfı havalandırmak, temiz tutmak</a:t>
            </a:r>
            <a:endParaRPr lang="tr-TR" sz="2800" dirty="0"/>
          </a:p>
        </p:txBody>
      </p:sp>
      <p:sp>
        <p:nvSpPr>
          <p:cNvPr id="4" name="Slayt Numarası Yer Tutucusu 3"/>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19</a:t>
            </a:fld>
            <a:endParaRPr lang="tr-TR"/>
          </a:p>
        </p:txBody>
      </p:sp>
    </p:spTree>
    <p:extLst>
      <p:ext uri="{BB962C8B-B14F-4D97-AF65-F5344CB8AC3E}">
        <p14:creationId xmlns="" xmlns:p14="http://schemas.microsoft.com/office/powerpoint/2010/main" val="238667137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Autofit/>
          </a:bodyPr>
          <a:lstStyle/>
          <a:p>
            <a:pPr algn="ctr">
              <a:defRPr/>
            </a:pPr>
            <a:r>
              <a:rPr lang="tr-TR" sz="3200" b="1" dirty="0" smtClean="0">
                <a:solidFill>
                  <a:srgbClr val="FF0000"/>
                </a:solidFill>
                <a:latin typeface="Times New Roman" pitchFamily="18" charset="0"/>
                <a:cs typeface="Times New Roman" pitchFamily="18" charset="0"/>
              </a:rPr>
              <a:t/>
            </a:r>
            <a:br>
              <a:rPr lang="tr-TR" sz="32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ÖZEL EĞİTİM İHTİYACI OLAN </a:t>
            </a:r>
            <a:br>
              <a:rPr lang="tr-TR" sz="28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BİREYLERİN ÖZELLİKLERİ</a:t>
            </a:r>
          </a:p>
        </p:txBody>
      </p:sp>
      <p:sp>
        <p:nvSpPr>
          <p:cNvPr id="54276" name="İçerik Yer Tutucusu 2"/>
          <p:cNvSpPr>
            <a:spLocks noGrp="1"/>
          </p:cNvSpPr>
          <p:nvPr>
            <p:ph sz="quarter" idx="1"/>
          </p:nvPr>
        </p:nvSpPr>
        <p:spPr>
          <a:xfrm>
            <a:off x="539750" y="908050"/>
            <a:ext cx="7993063" cy="5545138"/>
          </a:xfrm>
        </p:spPr>
        <p:txBody>
          <a:bodyPr>
            <a:normAutofit fontScale="92500" lnSpcReduction="10000"/>
          </a:bodyPr>
          <a:lstStyle/>
          <a:p>
            <a:pPr marL="0" indent="0" algn="just">
              <a:buFont typeface="Arial" charset="0"/>
              <a:buNone/>
            </a:pPr>
            <a:endParaRPr lang="tr-TR" altLang="tr-TR" sz="2400" b="0" dirty="0" smtClean="0">
              <a:latin typeface="Times New Roman" pitchFamily="18" charset="0"/>
              <a:cs typeface="Times New Roman" pitchFamily="18" charset="0"/>
            </a:endParaRPr>
          </a:p>
          <a:p>
            <a:pPr marL="0" indent="0" algn="just">
              <a:buFont typeface="Arial" charset="0"/>
              <a:buNone/>
            </a:pPr>
            <a:r>
              <a:rPr lang="tr-TR" altLang="tr-TR" sz="3600" b="0" dirty="0" smtClean="0">
                <a:latin typeface="Times New Roman" pitchFamily="18" charset="0"/>
                <a:cs typeface="Times New Roman" pitchFamily="18" charset="0"/>
              </a:rPr>
              <a:t>	Her çocuk bir diğerinden farklıdır. Her çocuğun kendine özgü bedensel, bilişsel, sosyal ve duygusal bir yapısı vardır.</a:t>
            </a:r>
          </a:p>
          <a:p>
            <a:pPr marL="0" indent="0" algn="just">
              <a:buFont typeface="Arial" charset="0"/>
              <a:buNone/>
            </a:pPr>
            <a:endParaRPr lang="tr-TR" altLang="tr-TR" sz="3600" b="0" dirty="0" smtClean="0">
              <a:latin typeface="Times New Roman" pitchFamily="18" charset="0"/>
              <a:cs typeface="Times New Roman" pitchFamily="18" charset="0"/>
            </a:endParaRPr>
          </a:p>
          <a:p>
            <a:pPr marL="0" indent="0" algn="just">
              <a:buNone/>
            </a:pPr>
            <a:r>
              <a:rPr lang="tr-TR" altLang="tr-TR" sz="3600" dirty="0" smtClean="0">
                <a:latin typeface="Times New Roman" pitchFamily="18" charset="0"/>
                <a:cs typeface="Times New Roman" pitchFamily="18" charset="0"/>
              </a:rPr>
              <a:t>	Bazı çocuklar bilişsel davranışlarda, duyuşsal motor özelliklerde, iletişim becerilerinde ve motor işlevlerde yetersizlik göstermektedir. Bu gelişim alanlarındaki bir ya da birden fazla yetersizlik çocuğu olumsuz yönde etkileyebilmektedir. </a:t>
            </a:r>
          </a:p>
          <a:p>
            <a:pPr marL="0" indent="0" algn="just">
              <a:buFont typeface="Arial" charset="0"/>
              <a:buNone/>
            </a:pPr>
            <a:endParaRPr lang="tr-TR" altLang="tr-TR" sz="3600" b="0" dirty="0" smtClean="0">
              <a:latin typeface="Times New Roman" pitchFamily="18" charset="0"/>
              <a:cs typeface="Times New Roman" pitchFamily="18" charset="0"/>
            </a:endParaRPr>
          </a:p>
        </p:txBody>
      </p:sp>
      <p:sp>
        <p:nvSpPr>
          <p:cNvPr id="54274" name="Slayt Numarası Yer Tutucusu 3"/>
          <p:cNvSpPr>
            <a:spLocks noGrp="1"/>
          </p:cNvSpPr>
          <p:nvPr>
            <p:ph type="sldNum" sz="quarter" idx="15"/>
          </p:nvPr>
        </p:nvSpPr>
        <p:spPr bwMode="auto">
          <a:noFill/>
          <a:ln>
            <a:round/>
            <a:headEnd/>
            <a:tailEnd/>
          </a:ln>
        </p:spPr>
        <p:txBody>
          <a:bodyPr/>
          <a:lstStyle/>
          <a:p>
            <a:fld id="{953ACF3E-5AE9-464A-95AD-178172E48922}" type="slidenum">
              <a:rPr lang="tr-TR" altLang="tr-TR" smtClean="0"/>
              <a:pPr/>
              <a:t>2</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4" cy="6192688"/>
          </a:xfrm>
        </p:spPr>
        <p:txBody>
          <a:bodyPr>
            <a:normAutofit/>
          </a:bodyPr>
          <a:lstStyle/>
          <a:p>
            <a:pPr marL="68580" indent="0">
              <a:buNone/>
            </a:pPr>
            <a:r>
              <a:rPr lang="tr-TR" sz="3200" b="1" dirty="0" smtClean="0"/>
              <a:t>Neler Yapabilirsiniz?</a:t>
            </a:r>
          </a:p>
          <a:p>
            <a:pPr lvl="1">
              <a:buNone/>
            </a:pPr>
            <a:endParaRPr lang="tr-TR" sz="3200" dirty="0" smtClean="0"/>
          </a:p>
          <a:p>
            <a:pPr lvl="1"/>
            <a:r>
              <a:rPr lang="tr-TR" sz="3200" i="1" dirty="0" smtClean="0"/>
              <a:t>Fiziksel ve sağlık gereksinimlerini öğrenin.</a:t>
            </a:r>
          </a:p>
          <a:p>
            <a:pPr lvl="1"/>
            <a:r>
              <a:rPr lang="tr-TR" sz="3200" i="1" dirty="0" smtClean="0"/>
              <a:t>Etkinliklerin içeriğini ve süresini planlarken çocuğun özelliklerini göz önüne alın.</a:t>
            </a:r>
          </a:p>
          <a:p>
            <a:pPr lvl="1"/>
            <a:r>
              <a:rPr lang="tr-TR" sz="3200" i="1" dirty="0" smtClean="0"/>
              <a:t>Sınıf fiziksel koşullarını düzenleyin.</a:t>
            </a:r>
          </a:p>
          <a:p>
            <a:pPr lvl="1"/>
            <a:r>
              <a:rPr lang="tr-TR" sz="3200" i="1" dirty="0" smtClean="0"/>
              <a:t>Yardımcı teknoloji araçlarının yerlerini belirleyin.</a:t>
            </a:r>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20</a:t>
            </a:fld>
            <a:endParaRPr lang="tr-TR"/>
          </a:p>
        </p:txBody>
      </p:sp>
    </p:spTree>
    <p:extLst>
      <p:ext uri="{BB962C8B-B14F-4D97-AF65-F5344CB8AC3E}">
        <p14:creationId xmlns="" xmlns:p14="http://schemas.microsoft.com/office/powerpoint/2010/main" val="407789256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EĞİTİM ORTAMININ DÜZENLENMESİ</a:t>
            </a:r>
          </a:p>
        </p:txBody>
      </p:sp>
      <p:sp>
        <p:nvSpPr>
          <p:cNvPr id="6" name="İçerik Yer Tutucusu 2"/>
          <p:cNvSpPr>
            <a:spLocks noGrp="1"/>
          </p:cNvSpPr>
          <p:nvPr>
            <p:ph sz="quarter" idx="1"/>
          </p:nvPr>
        </p:nvSpPr>
        <p:spPr>
          <a:xfrm>
            <a:off x="539750" y="908050"/>
            <a:ext cx="7993063" cy="5545138"/>
          </a:xfrm>
        </p:spPr>
        <p:txBody>
          <a:bodyPr/>
          <a:lstStyle/>
          <a:p>
            <a:pPr marL="0" indent="0" algn="just">
              <a:buFont typeface="Arial" charset="0"/>
              <a:buNone/>
              <a:defRPr/>
            </a:pPr>
            <a:r>
              <a:rPr lang="tr-TR" sz="2800" b="0" dirty="0" smtClean="0">
                <a:latin typeface="Times New Roman" panose="02020603050405020304" pitchFamily="18" charset="0"/>
                <a:cs typeface="Times New Roman" panose="02020603050405020304" pitchFamily="18" charset="0"/>
              </a:rPr>
              <a:t>	Sınıfın </a:t>
            </a:r>
            <a:r>
              <a:rPr lang="tr-TR" sz="2800" b="0" dirty="0">
                <a:latin typeface="Times New Roman" panose="02020603050405020304" pitchFamily="18" charset="0"/>
                <a:cs typeface="Times New Roman" panose="02020603050405020304" pitchFamily="18" charset="0"/>
              </a:rPr>
              <a:t>fiziksel ortamı ile sınıftaki materyaller ve bunların sınıf içerisindeki yerlerinin özel eğitim ihtiyacı olan öğrencinin ihtiyaçları doğrultusunda düzenlenmesi öğrencinin sınıfta bağımsız ve güvenli olarak hareket etmesine olanak sağlayacaktır</a:t>
            </a:r>
            <a:r>
              <a:rPr lang="tr-TR" sz="2800" b="0" dirty="0" smtClean="0">
                <a:latin typeface="Times New Roman" panose="02020603050405020304" pitchFamily="18" charset="0"/>
                <a:cs typeface="Times New Roman" panose="02020603050405020304" pitchFamily="18" charset="0"/>
              </a:rPr>
              <a:t>.</a:t>
            </a:r>
          </a:p>
          <a:p>
            <a:pPr marL="0" indent="0" algn="just">
              <a:buFont typeface="Arial" charset="0"/>
              <a:buNone/>
              <a:defRPr/>
            </a:pPr>
            <a:r>
              <a:rPr lang="tr-TR" sz="2800" b="0" dirty="0" smtClean="0">
                <a:latin typeface="Times New Roman" panose="02020603050405020304" pitchFamily="18" charset="0"/>
                <a:cs typeface="Times New Roman" panose="02020603050405020304" pitchFamily="18" charset="0"/>
              </a:rPr>
              <a:t>	 </a:t>
            </a:r>
            <a:r>
              <a:rPr lang="tr-TR" sz="2800" b="0" dirty="0">
                <a:latin typeface="Times New Roman" panose="02020603050405020304" pitchFamily="18" charset="0"/>
                <a:cs typeface="Times New Roman" panose="02020603050405020304" pitchFamily="18" charset="0"/>
              </a:rPr>
              <a:t>Ayrıca sınıftaki sıra, masa, sandalye ve tahtanın yüksekliğinin öğrencinin ihtiyacına göre ayarlanabilir olması, sınıf ortamının ışık, ses vb. etkenler açısından uygun şekilde düzenlenmesi özel eğitim ihtiyacı olan öğrencinin öğrenmesini destekleyeceğinden gerekli tedbirlerin alınması önem arz etmektedir. </a:t>
            </a:r>
            <a:endParaRPr lang="tr-TR" sz="2800" b="0" dirty="0" smtClean="0">
              <a:latin typeface="Times New Roman" panose="02020603050405020304" pitchFamily="18" charset="0"/>
              <a:cs typeface="Times New Roman" panose="02020603050405020304" pitchFamily="18" charset="0"/>
            </a:endParaRPr>
          </a:p>
          <a:p>
            <a:pPr>
              <a:defRPr/>
            </a:pPr>
            <a:endParaRPr lang="tr-TR" sz="2400" dirty="0">
              <a:latin typeface="ALFABET98" pitchFamily="2" charset="0"/>
            </a:endParaRPr>
          </a:p>
        </p:txBody>
      </p:sp>
      <p:sp>
        <p:nvSpPr>
          <p:cNvPr id="57346" name="Slayt Numarası Yer Tutucusu 3"/>
          <p:cNvSpPr>
            <a:spLocks noGrp="1"/>
          </p:cNvSpPr>
          <p:nvPr>
            <p:ph type="sldNum" sz="quarter" idx="15"/>
          </p:nvPr>
        </p:nvSpPr>
        <p:spPr bwMode="auto">
          <a:noFill/>
          <a:ln>
            <a:round/>
            <a:headEnd/>
            <a:tailEnd/>
          </a:ln>
        </p:spPr>
        <p:txBody>
          <a:bodyPr/>
          <a:lstStyle/>
          <a:p>
            <a:fld id="{30C85C7D-8547-4757-8224-A42D6DF6C76E}" type="slidenum">
              <a:rPr lang="tr-TR" altLang="tr-TR" smtClean="0"/>
              <a:pPr/>
              <a:t>21</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58372" name="İçerik Yer Tutucusu 2"/>
          <p:cNvSpPr>
            <a:spLocks noGrp="1"/>
          </p:cNvSpPr>
          <p:nvPr>
            <p:ph sz="quarter" idx="1"/>
          </p:nvPr>
        </p:nvSpPr>
        <p:spPr>
          <a:xfrm>
            <a:off x="539750" y="908050"/>
            <a:ext cx="7993063" cy="5545138"/>
          </a:xfrm>
        </p:spPr>
        <p:txBody>
          <a:bodyPr>
            <a:normAutofit/>
          </a:bodyPr>
          <a:lstStyle/>
          <a:p>
            <a:pPr marL="0" indent="0">
              <a:buFont typeface="Arial" charset="0"/>
              <a:buNone/>
            </a:pPr>
            <a:r>
              <a:rPr lang="tr-TR" altLang="tr-TR" b="0" dirty="0" smtClean="0">
                <a:latin typeface="Times New Roman" pitchFamily="18" charset="0"/>
                <a:cs typeface="Times New Roman" pitchFamily="18" charset="0"/>
              </a:rPr>
              <a:t>Eğitim ve öğretim faaliyetlerinin sınıftaki tüm öğrencilerin eğitim performansları, eğitim ihtiyaçları ile öğrenme özelliklerinin dikkate alarak planlanması ve bu doğrultuda eğitim ortamında, öğretim materyallerinde, öğretim yöntem ve tekniklerinde değişiklikler yapılması eğitim hizmetlerinin verimliliğini arttıracağı gibi özel eğitim ihtiyacı olan öğrenci için uygun öğrenme fırsatları yaratılmasını sağlayacaktır. </a:t>
            </a:r>
            <a:endParaRPr lang="tr-TR" altLang="tr-TR" dirty="0" smtClean="0">
              <a:latin typeface="Times New Roman" pitchFamily="18" charset="0"/>
              <a:cs typeface="Times New Roman" pitchFamily="18" charset="0"/>
            </a:endParaRPr>
          </a:p>
        </p:txBody>
      </p:sp>
      <p:sp>
        <p:nvSpPr>
          <p:cNvPr id="58370" name="Slayt Numarası Yer Tutucusu 3"/>
          <p:cNvSpPr>
            <a:spLocks noGrp="1"/>
          </p:cNvSpPr>
          <p:nvPr>
            <p:ph type="sldNum" sz="quarter" idx="15"/>
          </p:nvPr>
        </p:nvSpPr>
        <p:spPr bwMode="auto">
          <a:noFill/>
          <a:ln>
            <a:round/>
            <a:headEnd/>
            <a:tailEnd/>
          </a:ln>
        </p:spPr>
        <p:txBody>
          <a:bodyPr/>
          <a:lstStyle/>
          <a:p>
            <a:fld id="{900B7570-F0D5-471D-952A-38D8F1A121D2}" type="slidenum">
              <a:rPr lang="tr-TR" altLang="tr-TR" smtClean="0"/>
              <a:pPr/>
              <a:t>22</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59396" name="İçerik Yer Tutucusu 2"/>
          <p:cNvSpPr>
            <a:spLocks noGrp="1"/>
          </p:cNvSpPr>
          <p:nvPr>
            <p:ph sz="quarter" idx="1"/>
          </p:nvPr>
        </p:nvSpPr>
        <p:spPr>
          <a:xfrm>
            <a:off x="539750" y="908050"/>
            <a:ext cx="7993063" cy="5545138"/>
          </a:xfrm>
        </p:spPr>
        <p:txBody>
          <a:bodyPr/>
          <a:lstStyle/>
          <a:p>
            <a:pPr marL="0" indent="0">
              <a:buFont typeface="Arial" charset="0"/>
              <a:buNone/>
            </a:pPr>
            <a:r>
              <a:rPr lang="tr-TR" altLang="tr-TR" b="0" dirty="0" smtClean="0">
                <a:latin typeface="Times New Roman" pitchFamily="18" charset="0"/>
                <a:cs typeface="Times New Roman" pitchFamily="18" charset="0"/>
              </a:rPr>
              <a:t>Öğretim uyarlamaları yapılırken özel eğitim ihtiyacı olan öğrencinin yetersizlik türünün dikkate alınması yapılan uyarlamaların öğrencinin ihtiyacına göre çeşitlendirilmesini sağlayacaktır. </a:t>
            </a:r>
          </a:p>
          <a:p>
            <a:pPr marL="0" indent="0" algn="just">
              <a:buFont typeface="Arial" charset="0"/>
              <a:buNone/>
            </a:pPr>
            <a:endParaRPr lang="tr-TR" altLang="tr-TR" sz="2400" b="0" dirty="0" smtClean="0">
              <a:latin typeface="Times New Roman" pitchFamily="18" charset="0"/>
              <a:cs typeface="Times New Roman" pitchFamily="18" charset="0"/>
            </a:endParaRPr>
          </a:p>
        </p:txBody>
      </p:sp>
      <p:sp>
        <p:nvSpPr>
          <p:cNvPr id="59394" name="Slayt Numarası Yer Tutucusu 3"/>
          <p:cNvSpPr>
            <a:spLocks noGrp="1"/>
          </p:cNvSpPr>
          <p:nvPr>
            <p:ph type="sldNum" sz="quarter" idx="15"/>
          </p:nvPr>
        </p:nvSpPr>
        <p:spPr bwMode="auto">
          <a:noFill/>
          <a:ln>
            <a:round/>
            <a:headEnd/>
            <a:tailEnd/>
          </a:ln>
        </p:spPr>
        <p:txBody>
          <a:bodyPr/>
          <a:lstStyle/>
          <a:p>
            <a:fld id="{1C56A379-D058-4268-97E1-F47A5152EE71}" type="slidenum">
              <a:rPr lang="tr-TR" altLang="tr-TR" smtClean="0"/>
              <a:pPr/>
              <a:t>23</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908050"/>
            <a:ext cx="7993063" cy="5545138"/>
          </a:xfrm>
        </p:spPr>
        <p:txBody>
          <a:bodyPr/>
          <a:lstStyle/>
          <a:p>
            <a:pPr marL="0" indent="0">
              <a:buFont typeface="Arial" charset="0"/>
              <a:buNone/>
              <a:defRPr/>
            </a:pPr>
            <a:endParaRPr lang="tr-TR" sz="2400" b="0" dirty="0"/>
          </a:p>
          <a:p>
            <a:pPr>
              <a:defRPr/>
            </a:pPr>
            <a:r>
              <a:rPr lang="tr-TR" sz="2800" b="0" dirty="0">
                <a:latin typeface="Times New Roman" panose="02020603050405020304" pitchFamily="18" charset="0"/>
                <a:cs typeface="Times New Roman" panose="02020603050405020304" pitchFamily="18" charset="0"/>
              </a:rPr>
              <a:t>Günlük programın tutarlı ve öğrenciniz tarafından anlaşılabilir olması için mutlaka öğretim ortamını yapılandırın.</a:t>
            </a:r>
          </a:p>
          <a:p>
            <a:pPr>
              <a:defRPr/>
            </a:pPr>
            <a:r>
              <a:rPr lang="tr-TR" sz="2800" b="0" dirty="0" smtClean="0">
                <a:latin typeface="Times New Roman" panose="02020603050405020304" pitchFamily="18" charset="0"/>
                <a:cs typeface="Times New Roman" panose="02020603050405020304" pitchFamily="18" charset="0"/>
              </a:rPr>
              <a:t>Ders </a:t>
            </a:r>
            <a:r>
              <a:rPr lang="tr-TR" sz="2800" b="0" dirty="0">
                <a:latin typeface="Times New Roman" panose="02020603050405020304" pitchFamily="18" charset="0"/>
                <a:cs typeface="Times New Roman" panose="02020603050405020304" pitchFamily="18" charset="0"/>
              </a:rPr>
              <a:t>sunumu sırasında öğrenciyi davranışlarını kontrol edebileceğiniz ve sizi takip edip konuşmalarınızı duyabileceği bir yere oturtun.</a:t>
            </a:r>
          </a:p>
          <a:p>
            <a:pPr>
              <a:defRPr/>
            </a:pPr>
            <a:r>
              <a:rPr lang="tr-TR" sz="2800" b="0" dirty="0" smtClean="0">
                <a:latin typeface="Times New Roman" panose="02020603050405020304" pitchFamily="18" charset="0"/>
                <a:cs typeface="Times New Roman" panose="02020603050405020304" pitchFamily="18" charset="0"/>
              </a:rPr>
              <a:t>Sınıf </a:t>
            </a:r>
            <a:r>
              <a:rPr lang="tr-TR" sz="2800" b="0" dirty="0">
                <a:latin typeface="Times New Roman" panose="02020603050405020304" pitchFamily="18" charset="0"/>
                <a:cs typeface="Times New Roman" panose="02020603050405020304" pitchFamily="18" charset="0"/>
              </a:rPr>
              <a:t>içinde öğrencinizin yakınına örnek model olabilecek ve ihtiyaç duyduğu zamanlarda destek sağlayabilecek öğrenciler oturtun.</a:t>
            </a:r>
          </a:p>
          <a:p>
            <a:pPr>
              <a:defRPr/>
            </a:pPr>
            <a:r>
              <a:rPr lang="tr-TR" sz="2800" b="0" dirty="0" smtClean="0">
                <a:latin typeface="Times New Roman" panose="02020603050405020304" pitchFamily="18" charset="0"/>
                <a:cs typeface="Times New Roman" panose="02020603050405020304" pitchFamily="18" charset="0"/>
              </a:rPr>
              <a:t>Öğrenci </a:t>
            </a:r>
            <a:r>
              <a:rPr lang="tr-TR" sz="2800" b="0" dirty="0">
                <a:latin typeface="Times New Roman" panose="02020603050405020304" pitchFamily="18" charset="0"/>
                <a:cs typeface="Times New Roman" panose="02020603050405020304" pitchFamily="18" charset="0"/>
              </a:rPr>
              <a:t>yüksek ses ve gürültüden rahatsız olabileceği için gürültüsüz bir sınıf ortamı sağlayın.</a:t>
            </a:r>
            <a:endParaRPr lang="tr-TR" sz="2800" dirty="0">
              <a:latin typeface="Times New Roman" panose="02020603050405020304" pitchFamily="18" charset="0"/>
              <a:cs typeface="Times New Roman" panose="02020603050405020304" pitchFamily="18" charset="0"/>
            </a:endParaRPr>
          </a:p>
        </p:txBody>
      </p:sp>
      <p:sp>
        <p:nvSpPr>
          <p:cNvPr id="60418" name="Slayt Numarası Yer Tutucusu 3"/>
          <p:cNvSpPr>
            <a:spLocks noGrp="1"/>
          </p:cNvSpPr>
          <p:nvPr>
            <p:ph type="sldNum" sz="quarter" idx="15"/>
          </p:nvPr>
        </p:nvSpPr>
        <p:spPr bwMode="auto">
          <a:noFill/>
          <a:ln>
            <a:round/>
            <a:headEnd/>
            <a:tailEnd/>
          </a:ln>
        </p:spPr>
        <p:txBody>
          <a:bodyPr/>
          <a:lstStyle/>
          <a:p>
            <a:fld id="{C77886D2-949B-4DD1-9851-3CA2A9B5E345}" type="slidenum">
              <a:rPr lang="tr-TR" altLang="tr-TR" smtClean="0"/>
              <a:pPr/>
              <a:t>24</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908050"/>
            <a:ext cx="7993063" cy="5545138"/>
          </a:xfrm>
        </p:spPr>
        <p:txBody>
          <a:bodyPr>
            <a:normAutofit lnSpcReduction="10000"/>
          </a:bodyPr>
          <a:lstStyle/>
          <a:p>
            <a:pPr marL="0" indent="0">
              <a:buFont typeface="Arial" charset="0"/>
              <a:buNone/>
              <a:defRPr/>
            </a:pPr>
            <a:endParaRPr lang="tr-TR" sz="2400" b="0" dirty="0"/>
          </a:p>
          <a:p>
            <a:pPr algn="just">
              <a:defRPr/>
            </a:pPr>
            <a:r>
              <a:rPr lang="tr-TR" sz="2800" b="0" dirty="0">
                <a:latin typeface="Times New Roman" panose="02020603050405020304" pitchFamily="18" charset="0"/>
                <a:cs typeface="Times New Roman" panose="02020603050405020304" pitchFamily="18" charset="0"/>
              </a:rPr>
              <a:t>Kullandığınız cümleleri jest ve mimiklerle dikkat çekici hale getirin.</a:t>
            </a:r>
          </a:p>
          <a:p>
            <a:pPr algn="just">
              <a:defRPr/>
            </a:pPr>
            <a:r>
              <a:rPr lang="tr-TR" sz="2800" b="0" dirty="0" smtClean="0">
                <a:latin typeface="Times New Roman" panose="02020603050405020304" pitchFamily="18" charset="0"/>
                <a:cs typeface="Times New Roman" panose="02020603050405020304" pitchFamily="18" charset="0"/>
              </a:rPr>
              <a:t>Öğretimi </a:t>
            </a:r>
            <a:r>
              <a:rPr lang="tr-TR" sz="2800" b="0" dirty="0">
                <a:latin typeface="Times New Roman" panose="02020603050405020304" pitchFamily="18" charset="0"/>
                <a:cs typeface="Times New Roman" panose="02020603050405020304" pitchFamily="18" charset="0"/>
              </a:rPr>
              <a:t>mutlaka görsel, işitsel ve dokunsal materyallerle destekleyin.</a:t>
            </a:r>
          </a:p>
          <a:p>
            <a:pPr algn="just">
              <a:defRPr/>
            </a:pPr>
            <a:r>
              <a:rPr lang="tr-TR" sz="2800" b="0" dirty="0" smtClean="0">
                <a:latin typeface="Times New Roman" panose="02020603050405020304" pitchFamily="18" charset="0"/>
                <a:cs typeface="Times New Roman" panose="02020603050405020304" pitchFamily="18" charset="0"/>
              </a:rPr>
              <a:t>Hikayeleri</a:t>
            </a:r>
            <a:r>
              <a:rPr lang="tr-TR" sz="2800" b="0" dirty="0">
                <a:latin typeface="Times New Roman" panose="02020603050405020304" pitchFamily="18" charset="0"/>
                <a:cs typeface="Times New Roman" panose="02020603050405020304" pitchFamily="18" charset="0"/>
              </a:rPr>
              <a:t>, eylem ve resimleri içeren kart ve fotoğraflar göstererek anlatın bu yolla neden-sonuç ilişkisi kurmasını sağlayın.</a:t>
            </a:r>
          </a:p>
          <a:p>
            <a:pPr algn="just">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kazandığı bilgi ve becerileri pekiştirmesi, günlük yaşama aktarabilmesi ve okuldaki yapılandırılmış sistemin ev ortamında uygulanabilmesi için anne babayla işbirliği yapın ve onları sürece dâhil edin</a:t>
            </a:r>
            <a:r>
              <a:rPr lang="tr-TR" sz="2800" b="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61442" name="Slayt Numarası Yer Tutucusu 3"/>
          <p:cNvSpPr>
            <a:spLocks noGrp="1"/>
          </p:cNvSpPr>
          <p:nvPr>
            <p:ph type="sldNum" sz="quarter" idx="15"/>
          </p:nvPr>
        </p:nvSpPr>
        <p:spPr bwMode="auto">
          <a:noFill/>
          <a:ln>
            <a:round/>
            <a:headEnd/>
            <a:tailEnd/>
          </a:ln>
        </p:spPr>
        <p:txBody>
          <a:bodyPr/>
          <a:lstStyle/>
          <a:p>
            <a:fld id="{A40A0CD6-F94F-48D6-9939-BB63F84071B3}" type="slidenum">
              <a:rPr lang="tr-TR" altLang="tr-TR" smtClean="0"/>
              <a:pPr/>
              <a:t>25</a:t>
            </a:fld>
            <a:endParaRPr lang="tr-TR" altLang="tr-TR" dirty="0" smtClean="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692696"/>
            <a:ext cx="7993063" cy="5760492"/>
          </a:xfrm>
        </p:spPr>
        <p:txBody>
          <a:bodyPr>
            <a:normAutofit/>
          </a:bodyPr>
          <a:lstStyle/>
          <a:p>
            <a:pPr marL="0" indent="0">
              <a:buFont typeface="Arial" charset="0"/>
              <a:buNone/>
              <a:defRPr/>
            </a:pPr>
            <a:endParaRPr lang="tr-TR" sz="2400" b="0" dirty="0"/>
          </a:p>
          <a:p>
            <a:pPr>
              <a:defRPr/>
            </a:pPr>
            <a:r>
              <a:rPr lang="tr-TR" sz="2800" b="0" dirty="0">
                <a:latin typeface="Times New Roman" panose="02020603050405020304" pitchFamily="18" charset="0"/>
                <a:cs typeface="Times New Roman" panose="02020603050405020304" pitchFamily="18" charset="0"/>
              </a:rPr>
              <a:t>Akıcı ve anlaşılır düzeyde konuşma becerisine sahip olmayan öğrencinizin kendini ifade etmesi için fırsatlar yaratın ve söylemek istediklerini anlamadığınızda tekrar etmesini isteyin.</a:t>
            </a:r>
          </a:p>
          <a:p>
            <a:pPr>
              <a:defRPr/>
            </a:pPr>
            <a:r>
              <a:rPr lang="tr-TR" sz="2800" b="0" dirty="0" smtClean="0">
                <a:latin typeface="Times New Roman" panose="02020603050405020304" pitchFamily="18" charset="0"/>
                <a:cs typeface="Times New Roman" panose="02020603050405020304" pitchFamily="18" charset="0"/>
              </a:rPr>
              <a:t>Konuşurken </a:t>
            </a:r>
            <a:r>
              <a:rPr lang="tr-TR" sz="2800" b="0" dirty="0">
                <a:latin typeface="Times New Roman" panose="02020603050405020304" pitchFamily="18" charset="0"/>
                <a:cs typeface="Times New Roman" panose="02020603050405020304" pitchFamily="18" charset="0"/>
              </a:rPr>
              <a:t>açık, anlaşılır ifadeler kullanın. </a:t>
            </a:r>
          </a:p>
          <a:p>
            <a:pPr>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sözel ifadeleri yanlış anlamasını önlemek için yazılı ve görsel ipuçlarını birlikte kullanın.</a:t>
            </a:r>
          </a:p>
          <a:p>
            <a:pPr>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güçlü yönlerini öne çıkarın öğretim ortamınızı yapılandırın.</a:t>
            </a:r>
          </a:p>
          <a:p>
            <a:pPr>
              <a:defRPr/>
            </a:pPr>
            <a:r>
              <a:rPr lang="tr-TR" sz="2800" b="0" dirty="0" smtClean="0">
                <a:latin typeface="Times New Roman" panose="02020603050405020304" pitchFamily="18" charset="0"/>
                <a:cs typeface="Times New Roman" panose="02020603050405020304" pitchFamily="18" charset="0"/>
              </a:rPr>
              <a:t>Kendine </a:t>
            </a:r>
            <a:r>
              <a:rPr lang="tr-TR" sz="2800" b="0" dirty="0">
                <a:latin typeface="Times New Roman" panose="02020603050405020304" pitchFamily="18" charset="0"/>
                <a:cs typeface="Times New Roman" panose="02020603050405020304" pitchFamily="18" charset="0"/>
              </a:rPr>
              <a:t>güvenmesi için destekleyici ortam yaratın.</a:t>
            </a:r>
            <a:endParaRPr lang="tr-TR" sz="2800" dirty="0">
              <a:latin typeface="Times New Roman" panose="02020603050405020304" pitchFamily="18" charset="0"/>
              <a:cs typeface="Times New Roman" panose="02020603050405020304" pitchFamily="18" charset="0"/>
            </a:endParaRPr>
          </a:p>
        </p:txBody>
      </p:sp>
      <p:sp>
        <p:nvSpPr>
          <p:cNvPr id="62466" name="Slayt Numarası Yer Tutucusu 3"/>
          <p:cNvSpPr>
            <a:spLocks noGrp="1"/>
          </p:cNvSpPr>
          <p:nvPr>
            <p:ph type="sldNum" sz="quarter" idx="15"/>
          </p:nvPr>
        </p:nvSpPr>
        <p:spPr bwMode="auto">
          <a:noFill/>
          <a:ln>
            <a:round/>
            <a:headEnd/>
            <a:tailEnd/>
          </a:ln>
        </p:spPr>
        <p:txBody>
          <a:bodyPr/>
          <a:lstStyle/>
          <a:p>
            <a:fld id="{45B50DFF-5F92-464F-8BFE-7A8BCE2CA30C}" type="slidenum">
              <a:rPr lang="tr-TR" altLang="tr-TR" smtClean="0"/>
              <a:pPr/>
              <a:t>26</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395536" y="908050"/>
            <a:ext cx="8424936" cy="5545138"/>
          </a:xfrm>
        </p:spPr>
        <p:txBody>
          <a:bodyPr>
            <a:normAutofit fontScale="92500" lnSpcReduction="10000"/>
          </a:bodyPr>
          <a:lstStyle/>
          <a:p>
            <a:pPr marL="0" indent="0" algn="just">
              <a:buFont typeface="Arial" charset="0"/>
              <a:buNone/>
              <a:defRPr/>
            </a:pPr>
            <a:endParaRPr lang="tr-TR" sz="2400" b="0" dirty="0">
              <a:latin typeface="Times New Roman" panose="02020603050405020304" pitchFamily="18" charset="0"/>
              <a:cs typeface="Times New Roman" panose="02020603050405020304" pitchFamily="18" charset="0"/>
            </a:endParaRPr>
          </a:p>
          <a:p>
            <a:pPr>
              <a:defRPr/>
            </a:pPr>
            <a:r>
              <a:rPr lang="tr-TR" sz="3000" b="0" dirty="0">
                <a:latin typeface="Times New Roman" panose="02020603050405020304" pitchFamily="18" charset="0"/>
                <a:cs typeface="Times New Roman" panose="02020603050405020304" pitchFamily="18" charset="0"/>
              </a:rPr>
              <a:t>Geri bildirimlerinizi onu motive edecek şekilde verin.</a:t>
            </a:r>
          </a:p>
          <a:p>
            <a:pPr>
              <a:defRPr/>
            </a:pPr>
            <a:r>
              <a:rPr lang="tr-TR" sz="3000" b="0" dirty="0" smtClean="0">
                <a:latin typeface="Times New Roman" panose="02020603050405020304" pitchFamily="18" charset="0"/>
                <a:cs typeface="Times New Roman" panose="02020603050405020304" pitchFamily="18" charset="0"/>
              </a:rPr>
              <a:t>Olumlu </a:t>
            </a:r>
            <a:r>
              <a:rPr lang="tr-TR" sz="3000" b="0" dirty="0">
                <a:latin typeface="Times New Roman" panose="02020603050405020304" pitchFamily="18" charset="0"/>
                <a:cs typeface="Times New Roman" panose="02020603050405020304" pitchFamily="18" charset="0"/>
              </a:rPr>
              <a:t>davranışlarını ve sosyal becerilerini ödüllendirin.</a:t>
            </a:r>
          </a:p>
          <a:p>
            <a:pPr>
              <a:defRPr/>
            </a:pPr>
            <a:r>
              <a:rPr lang="tr-TR" sz="3000" b="0" dirty="0" smtClean="0">
                <a:latin typeface="Times New Roman" panose="02020603050405020304" pitchFamily="18" charset="0"/>
                <a:cs typeface="Times New Roman" panose="02020603050405020304" pitchFamily="18" charset="0"/>
              </a:rPr>
              <a:t>Öğretim </a:t>
            </a:r>
            <a:r>
              <a:rPr lang="tr-TR" sz="3000" b="0" dirty="0">
                <a:latin typeface="Times New Roman" panose="02020603050405020304" pitchFamily="18" charset="0"/>
                <a:cs typeface="Times New Roman" panose="02020603050405020304" pitchFamily="18" charset="0"/>
              </a:rPr>
              <a:t>sürecinde somut ve öğrencinin ilgisini çekebilecek materyaller kullanın.</a:t>
            </a:r>
          </a:p>
          <a:p>
            <a:pPr>
              <a:defRPr/>
            </a:pPr>
            <a:r>
              <a:rPr lang="tr-TR" sz="3000" b="0" dirty="0" smtClean="0">
                <a:latin typeface="Times New Roman" panose="02020603050405020304" pitchFamily="18" charset="0"/>
                <a:cs typeface="Times New Roman" panose="02020603050405020304" pitchFamily="18" charset="0"/>
              </a:rPr>
              <a:t>Öğretim </a:t>
            </a:r>
            <a:r>
              <a:rPr lang="tr-TR" sz="3000" b="0" dirty="0">
                <a:latin typeface="Times New Roman" panose="02020603050405020304" pitchFamily="18" charset="0"/>
                <a:cs typeface="Times New Roman" panose="02020603050405020304" pitchFamily="18" charset="0"/>
              </a:rPr>
              <a:t>hedeflerinin küçük parçalara bölün sıra ile öğretin.</a:t>
            </a:r>
          </a:p>
          <a:p>
            <a:pPr>
              <a:defRPr/>
            </a:pPr>
            <a:r>
              <a:rPr lang="tr-TR" sz="3000" b="0" dirty="0" smtClean="0">
                <a:latin typeface="Times New Roman" panose="02020603050405020304" pitchFamily="18" charset="0"/>
                <a:cs typeface="Times New Roman" panose="02020603050405020304" pitchFamily="18" charset="0"/>
              </a:rPr>
              <a:t>Öğretimde </a:t>
            </a:r>
            <a:r>
              <a:rPr lang="tr-TR" sz="3000" b="0" dirty="0">
                <a:latin typeface="Times New Roman" panose="02020603050405020304" pitchFamily="18" charset="0"/>
                <a:cs typeface="Times New Roman" panose="02020603050405020304" pitchFamily="18" charset="0"/>
              </a:rPr>
              <a:t>yardım ve ipuçlarını kullanın tutarlı geri bildirimler verin.</a:t>
            </a:r>
          </a:p>
          <a:p>
            <a:pPr>
              <a:defRPr/>
            </a:pPr>
            <a:r>
              <a:rPr lang="tr-TR" sz="3000" b="0" dirty="0" smtClean="0">
                <a:latin typeface="Times New Roman" panose="02020603050405020304" pitchFamily="18" charset="0"/>
                <a:cs typeface="Times New Roman" panose="02020603050405020304" pitchFamily="18" charset="0"/>
              </a:rPr>
              <a:t>Öğrencinin </a:t>
            </a:r>
            <a:r>
              <a:rPr lang="tr-TR" sz="3000" b="0" dirty="0">
                <a:latin typeface="Times New Roman" panose="02020603050405020304" pitchFamily="18" charset="0"/>
                <a:cs typeface="Times New Roman" panose="02020603050405020304" pitchFamily="18" charset="0"/>
              </a:rPr>
              <a:t>sınıfta ya da okulda bağımsız ve güvenli olarak hareket etmesini sağlayacak şekilde düzenlenmesini sağlayın.</a:t>
            </a:r>
            <a:endParaRPr lang="tr-TR" sz="3000" dirty="0">
              <a:latin typeface="Times New Roman" panose="02020603050405020304" pitchFamily="18" charset="0"/>
              <a:cs typeface="Times New Roman" panose="02020603050405020304" pitchFamily="18" charset="0"/>
            </a:endParaRPr>
          </a:p>
        </p:txBody>
      </p:sp>
      <p:sp>
        <p:nvSpPr>
          <p:cNvPr id="63490" name="Slayt Numarası Yer Tutucusu 3"/>
          <p:cNvSpPr>
            <a:spLocks noGrp="1"/>
          </p:cNvSpPr>
          <p:nvPr>
            <p:ph type="sldNum" sz="quarter" idx="15"/>
          </p:nvPr>
        </p:nvSpPr>
        <p:spPr bwMode="auto">
          <a:noFill/>
          <a:ln>
            <a:round/>
            <a:headEnd/>
            <a:tailEnd/>
          </a:ln>
        </p:spPr>
        <p:txBody>
          <a:bodyPr/>
          <a:lstStyle/>
          <a:p>
            <a:fld id="{613821D4-8096-4236-9CDA-4CB2520AFA8F}" type="slidenum">
              <a:rPr lang="tr-TR" altLang="tr-TR" smtClean="0"/>
              <a:pPr/>
              <a:t>27</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İçerik Yer Tutucusu 2"/>
          <p:cNvSpPr>
            <a:spLocks noGrp="1"/>
          </p:cNvSpPr>
          <p:nvPr>
            <p:ph sz="quarter" idx="1"/>
          </p:nvPr>
        </p:nvSpPr>
        <p:spPr>
          <a:xfrm>
            <a:off x="251520" y="908050"/>
            <a:ext cx="8712968" cy="4824413"/>
          </a:xfrm>
        </p:spPr>
        <p:txBody>
          <a:bodyPr>
            <a:normAutofit/>
          </a:bodyPr>
          <a:lstStyle/>
          <a:p>
            <a:pPr indent="0" algn="just">
              <a:lnSpc>
                <a:spcPct val="150000"/>
              </a:lnSpc>
              <a:spcBef>
                <a:spcPct val="0"/>
              </a:spcBef>
            </a:pPr>
            <a:endParaRPr lang="tr-TR" altLang="tr-TR" sz="2000" b="0" dirty="0" smtClean="0">
              <a:latin typeface="Times New Roman" pitchFamily="18" charset="0"/>
              <a:cs typeface="Times New Roman" pitchFamily="18" charset="0"/>
            </a:endParaRPr>
          </a:p>
          <a:p>
            <a:pPr indent="0" algn="just">
              <a:lnSpc>
                <a:spcPct val="150000"/>
              </a:lnSpc>
              <a:spcBef>
                <a:spcPct val="0"/>
              </a:spcBef>
              <a:buNone/>
            </a:pPr>
            <a:endParaRPr lang="tr-TR" altLang="tr-TR" sz="3400" b="0" dirty="0" smtClean="0">
              <a:latin typeface="Times New Roman" pitchFamily="18" charset="0"/>
              <a:cs typeface="Times New Roman" pitchFamily="18" charset="0"/>
            </a:endParaRPr>
          </a:p>
        </p:txBody>
      </p:sp>
      <p:sp>
        <p:nvSpPr>
          <p:cNvPr id="65539" name="Slayt Numarası Yer Tutucusu 3"/>
          <p:cNvSpPr>
            <a:spLocks noGrp="1"/>
          </p:cNvSpPr>
          <p:nvPr>
            <p:ph type="sldNum" sz="quarter" idx="15"/>
          </p:nvPr>
        </p:nvSpPr>
        <p:spPr bwMode="auto">
          <a:noFill/>
          <a:ln>
            <a:round/>
            <a:headEnd/>
            <a:tailEnd/>
          </a:ln>
        </p:spPr>
        <p:txBody>
          <a:bodyPr/>
          <a:lstStyle/>
          <a:p>
            <a:fld id="{0AC4EC0F-801B-4FFE-9BAC-2B1959783599}" type="slidenum">
              <a:rPr lang="tr-TR" altLang="tr-TR" smtClean="0"/>
              <a:pPr/>
              <a:t>28</a:t>
            </a:fld>
            <a:endParaRPr lang="tr-TR" altLang="tr-TR" smtClean="0"/>
          </a:p>
        </p:txBody>
      </p:sp>
      <p:pic>
        <p:nvPicPr>
          <p:cNvPr id="6" name="Picture 5" descr="C:\Users\Ibrahim GUL\Desktop\Oğuzhan\bigstock-happy-smile-45199606.jpg">
            <a:hlinkClick r:id="rId2" action="ppaction://hlinkfile"/>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İçerik Yer Tutucusu 2"/>
          <p:cNvSpPr>
            <a:spLocks noGrp="1"/>
          </p:cNvSpPr>
          <p:nvPr>
            <p:ph sz="quarter" idx="1"/>
          </p:nvPr>
        </p:nvSpPr>
        <p:spPr>
          <a:xfrm>
            <a:off x="179512" y="908050"/>
            <a:ext cx="8784976" cy="5689302"/>
          </a:xfrm>
        </p:spPr>
        <p:txBody>
          <a:bodyPr>
            <a:noAutofit/>
          </a:bodyPr>
          <a:lstStyle/>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p:txBody>
      </p:sp>
      <p:sp>
        <p:nvSpPr>
          <p:cNvPr id="75780" name="Slayt Numarası Yer Tutucusu 3"/>
          <p:cNvSpPr>
            <a:spLocks noGrp="1"/>
          </p:cNvSpPr>
          <p:nvPr>
            <p:ph type="sldNum" sz="quarter" idx="15"/>
          </p:nvPr>
        </p:nvSpPr>
        <p:spPr bwMode="auto">
          <a:noFill/>
          <a:ln>
            <a:round/>
            <a:headEnd/>
            <a:tailEnd/>
          </a:ln>
        </p:spPr>
        <p:txBody>
          <a:bodyPr/>
          <a:lstStyle/>
          <a:p>
            <a:fld id="{FF34FFD3-8852-46A9-85CA-CF76E1234832}" type="slidenum">
              <a:rPr lang="tr-TR" altLang="tr-TR" smtClean="0"/>
              <a:pPr/>
              <a:t>29</a:t>
            </a:fld>
            <a:endParaRPr lang="tr-TR" altLang="tr-TR" smtClean="0"/>
          </a:p>
        </p:txBody>
      </p:sp>
      <p:pic>
        <p:nvPicPr>
          <p:cNvPr id="4" name="Picture 2" descr="http://www.medyapusula.com/files/uploads/29182406_28081241_schoolcouncil2.jpg">
            <a:hlinkClick r:id="rId2" action="ppaction://hlinkfile"/>
          </p:cNvPr>
          <p:cNvPicPr>
            <a:picLocks noChangeAspect="1" noChangeArrowheads="1"/>
          </p:cNvPicPr>
          <p:nvPr/>
        </p:nvPicPr>
        <p:blipFill>
          <a:blip r:embed="rId3" cstate="print"/>
          <a:srcRect/>
          <a:stretch>
            <a:fillRect/>
          </a:stretch>
        </p:blipFill>
        <p:spPr bwMode="auto">
          <a:xfrm>
            <a:off x="467544" y="332656"/>
            <a:ext cx="8424936" cy="6290394"/>
          </a:xfrm>
          <a:prstGeom prst="rect">
            <a:avLst/>
          </a:prstGeom>
          <a:noFill/>
          <a:ln w="9525">
            <a:noFill/>
            <a:miter lim="800000"/>
            <a:headEnd/>
            <a:tailEnd/>
          </a:ln>
        </p:spPr>
      </p:pic>
      <p:sp>
        <p:nvSpPr>
          <p:cNvPr id="5" name="4 Metin kutusu"/>
          <p:cNvSpPr txBox="1"/>
          <p:nvPr/>
        </p:nvSpPr>
        <p:spPr>
          <a:xfrm>
            <a:off x="467544" y="3284984"/>
            <a:ext cx="8424936" cy="923330"/>
          </a:xfrm>
          <a:prstGeom prst="rect">
            <a:avLst/>
          </a:prstGeom>
          <a:noFill/>
        </p:spPr>
        <p:txBody>
          <a:bodyPr wrap="square" rtlCol="0">
            <a:spAutoFit/>
          </a:bodyPr>
          <a:lstStyle/>
          <a:p>
            <a:pPr algn="ctr"/>
            <a:r>
              <a:rPr lang="tr-TR" sz="5400" b="1" dirty="0" smtClean="0">
                <a:solidFill>
                  <a:srgbClr val="FF0000"/>
                </a:solidFill>
              </a:rPr>
              <a:t>İLGİNİZ İÇİN TEŞEKKÜRLER</a:t>
            </a:r>
            <a:endParaRPr lang="tr-TR" sz="5400" b="1"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fontScale="90000"/>
          </a:bodyPr>
          <a:lstStyle/>
          <a:p>
            <a:pPr algn="ctr">
              <a:defRPr/>
            </a:pPr>
            <a:r>
              <a:rPr lang="tr-TR" sz="2800" b="1" dirty="0" smtClean="0">
                <a:solidFill>
                  <a:srgbClr val="FF0000"/>
                </a:solidFill>
                <a:latin typeface="Times New Roman" pitchFamily="18" charset="0"/>
                <a:cs typeface="Times New Roman" pitchFamily="18" charset="0"/>
              </a:rPr>
              <a:t>ÖZEL EĞİTİM İHTİYACI OLAN </a:t>
            </a:r>
            <a:br>
              <a:rPr lang="tr-TR" sz="28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BİREYLERİN ÖZELLİKLERİ</a:t>
            </a:r>
          </a:p>
        </p:txBody>
      </p:sp>
      <p:sp>
        <p:nvSpPr>
          <p:cNvPr id="6" name="İçerik Yer Tutucusu 2"/>
          <p:cNvSpPr>
            <a:spLocks noGrp="1"/>
          </p:cNvSpPr>
          <p:nvPr>
            <p:ph sz="quarter" idx="1"/>
          </p:nvPr>
        </p:nvSpPr>
        <p:spPr>
          <a:xfrm>
            <a:off x="539750" y="332656"/>
            <a:ext cx="7993063" cy="6120532"/>
          </a:xfrm>
        </p:spPr>
        <p:txBody>
          <a:bodyPr>
            <a:normAutofit fontScale="85000" lnSpcReduction="20000"/>
          </a:bodyPr>
          <a:lstStyle/>
          <a:p>
            <a:pPr marL="0" indent="0">
              <a:spcBef>
                <a:spcPts val="0"/>
              </a:spcBef>
              <a:buFont typeface="Arial" panose="020B0604020202020204" pitchFamily="34" charset="0"/>
              <a:buNone/>
              <a:defRPr/>
            </a:pPr>
            <a:endParaRPr lang="tr-TR" dirty="0" smtClean="0">
              <a:latin typeface="Times New Roman" pitchFamily="18" charset="0"/>
              <a:cs typeface="Times New Roman" pitchFamily="18" charset="0"/>
            </a:endParaRPr>
          </a:p>
          <a:p>
            <a:pPr marL="0" indent="0" algn="just">
              <a:buFont typeface="Arial" charset="0"/>
              <a:buNone/>
              <a:defRPr/>
            </a:pPr>
            <a:endParaRPr lang="tr-TR" sz="2400" b="0" dirty="0" smtClean="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Özel eğitim ihtiyacı olan bireyler akranları gibi öğrenebilir ve öğrenmeye devam ederler.</a:t>
            </a:r>
          </a:p>
          <a:p>
            <a:pPr>
              <a:defRPr/>
            </a:pPr>
            <a:endParaRPr lang="tr-TR" sz="3800" b="0" dirty="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Öğrenmeleri için öğretim yöntem ve tekniklerinin farklılaştırılması gerekebilmektedir. </a:t>
            </a:r>
          </a:p>
          <a:p>
            <a:pPr>
              <a:buNone/>
              <a:defRPr/>
            </a:pPr>
            <a:endParaRPr lang="tr-TR" sz="3800" b="0" dirty="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Normal gelişim gösteren bireylerin kendiliğinden öğrendikleri pek çok beceri onların öğretim amaçları olabilmektedir ve bu becerilerin öğretimi öğrenme özelliklerine göre bireyselleştirilmektedir.</a:t>
            </a:r>
          </a:p>
          <a:p>
            <a:pPr algn="just">
              <a:defRPr/>
            </a:pPr>
            <a:endParaRPr lang="tr-TR" sz="2200" b="0" dirty="0" smtClean="0">
              <a:latin typeface="Times New Roman" panose="02020603050405020304" pitchFamily="18" charset="0"/>
              <a:cs typeface="Times New Roman" panose="02020603050405020304" pitchFamily="18" charset="0"/>
            </a:endParaRPr>
          </a:p>
          <a:p>
            <a:pPr>
              <a:defRPr/>
            </a:pPr>
            <a:endParaRPr lang="tr-TR" sz="2400" dirty="0">
              <a:latin typeface="ALFABET98" pitchFamily="2" charset="0"/>
            </a:endParaRPr>
          </a:p>
        </p:txBody>
      </p:sp>
      <p:sp>
        <p:nvSpPr>
          <p:cNvPr id="56322" name="Slayt Numarası Yer Tutucusu 3"/>
          <p:cNvSpPr>
            <a:spLocks noGrp="1"/>
          </p:cNvSpPr>
          <p:nvPr>
            <p:ph type="sldNum" sz="quarter" idx="15"/>
          </p:nvPr>
        </p:nvSpPr>
        <p:spPr bwMode="auto">
          <a:noFill/>
          <a:ln>
            <a:round/>
            <a:headEnd/>
            <a:tailEnd/>
          </a:ln>
        </p:spPr>
        <p:txBody>
          <a:bodyPr/>
          <a:lstStyle/>
          <a:p>
            <a:fld id="{22DFD2DD-A1B5-4F59-B5DB-F3954C323ED7}" type="slidenum">
              <a:rPr lang="tr-TR" altLang="tr-TR" smtClean="0"/>
              <a:pPr/>
              <a:t>3</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08050"/>
          </a:xfrm>
        </p:spPr>
        <p:txBody>
          <a:bodyPr>
            <a:normAutofit/>
          </a:bodyPr>
          <a:lstStyle/>
          <a:p>
            <a:pPr>
              <a:defRPr/>
            </a:pPr>
            <a:r>
              <a:rPr lang="tr-TR" sz="2000" b="1" dirty="0" smtClean="0">
                <a:solidFill>
                  <a:srgbClr val="FF0000"/>
                </a:solidFill>
                <a:latin typeface="Times New Roman" pitchFamily="18" charset="0"/>
                <a:cs typeface="Times New Roman" pitchFamily="18" charset="0"/>
              </a:rPr>
              <a:t>ÖZEL EĞİTİM HİZMETLERİ KAPSAMINDA </a:t>
            </a:r>
            <a:br>
              <a:rPr lang="tr-TR" sz="2000" b="1" dirty="0" smtClean="0">
                <a:solidFill>
                  <a:srgbClr val="FF0000"/>
                </a:solidFill>
                <a:latin typeface="Times New Roman" pitchFamily="18" charset="0"/>
                <a:cs typeface="Times New Roman" pitchFamily="18" charset="0"/>
              </a:rPr>
            </a:br>
            <a:r>
              <a:rPr lang="tr-TR" sz="2000" b="1" dirty="0" smtClean="0">
                <a:solidFill>
                  <a:srgbClr val="FF0000"/>
                </a:solidFill>
                <a:latin typeface="Times New Roman" pitchFamily="18" charset="0"/>
                <a:cs typeface="Times New Roman" pitchFamily="18" charset="0"/>
              </a:rPr>
              <a:t>HİZMET SUNULAN BİREYLER</a:t>
            </a:r>
            <a:endParaRPr lang="tr-TR" sz="2000" b="1" dirty="0">
              <a:solidFill>
                <a:srgbClr val="FF0000"/>
              </a:solidFill>
              <a:latin typeface="Times New Roman" pitchFamily="18" charset="0"/>
              <a:cs typeface="Times New Roman" pitchFamily="18" charset="0"/>
            </a:endParaRPr>
          </a:p>
        </p:txBody>
      </p:sp>
      <p:sp>
        <p:nvSpPr>
          <p:cNvPr id="45060" name="3 Slayt Numarası Yer Tutucusu"/>
          <p:cNvSpPr>
            <a:spLocks noGrp="1"/>
          </p:cNvSpPr>
          <p:nvPr>
            <p:ph type="sldNum" sz="quarter" idx="12"/>
          </p:nvPr>
        </p:nvSpPr>
        <p:spPr bwMode="auto">
          <a:noFill/>
          <a:ln>
            <a:round/>
            <a:headEnd/>
            <a:tailEnd/>
          </a:ln>
        </p:spPr>
        <p:txBody>
          <a:bodyPr/>
          <a:lstStyle/>
          <a:p>
            <a:fld id="{94EE1AEA-02DB-4B48-85C1-5B354435149E}" type="slidenum">
              <a:rPr lang="tr-TR" altLang="tr-TR" smtClean="0"/>
              <a:pPr/>
              <a:t>4</a:t>
            </a:fld>
            <a:endParaRPr lang="tr-TR" altLang="tr-TR" smtClean="0"/>
          </a:p>
        </p:txBody>
      </p:sp>
      <p:sp>
        <p:nvSpPr>
          <p:cNvPr id="45058" name="2 İçerik Yer Tutucusu"/>
          <p:cNvSpPr>
            <a:spLocks noGrp="1"/>
          </p:cNvSpPr>
          <p:nvPr>
            <p:ph sz="quarter" idx="1"/>
          </p:nvPr>
        </p:nvSpPr>
        <p:spPr>
          <a:xfrm>
            <a:off x="107950" y="1096963"/>
            <a:ext cx="2735263" cy="4903787"/>
          </a:xfrm>
        </p:spPr>
        <p:txBody>
          <a:bodyPr>
            <a:normAutofit/>
          </a:bodyPr>
          <a:lstStyle/>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sz="1200" b="0" dirty="0" smtClean="0">
              <a:latin typeface="Times New Roman" pitchFamily="18" charset="0"/>
              <a:ea typeface="Tahoma" pitchFamily="34" charset="0"/>
              <a:cs typeface="Times New Roman" pitchFamily="18" charset="0"/>
            </a:endParaRPr>
          </a:p>
        </p:txBody>
      </p:sp>
      <p:graphicFrame>
        <p:nvGraphicFramePr>
          <p:cNvPr id="6" name="3 İçerik Yer Tutucusu"/>
          <p:cNvGraphicFramePr>
            <a:graphicFrameLocks noGrp="1"/>
          </p:cNvGraphicFramePr>
          <p:nvPr>
            <p:ph sz="quarter" idx="2"/>
          </p:nvPr>
        </p:nvGraphicFramePr>
        <p:xfrm>
          <a:off x="827584" y="1097280"/>
          <a:ext cx="6768752" cy="5468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430" y="620688"/>
            <a:ext cx="6777317" cy="4851901"/>
          </a:xfrm>
        </p:spPr>
        <p:txBody>
          <a:bodyPr/>
          <a:lstStyle/>
          <a:p>
            <a:pPr marL="68580" indent="0">
              <a:buNone/>
            </a:pPr>
            <a:r>
              <a:rPr lang="tr-TR" sz="2400" b="1" dirty="0" smtClean="0">
                <a:solidFill>
                  <a:srgbClr val="C00000"/>
                </a:solidFill>
              </a:rPr>
              <a:t>Dil ve Konuşma Bozuklukları</a:t>
            </a:r>
          </a:p>
          <a:p>
            <a:pPr marL="68580" indent="0">
              <a:buNone/>
            </a:pPr>
            <a:r>
              <a:rPr lang="tr-TR" sz="2000" b="1" dirty="0" smtClean="0">
                <a:solidFill>
                  <a:schemeClr val="tx1"/>
                </a:solidFill>
              </a:rPr>
              <a:t>Dil bozuklukları </a:t>
            </a:r>
            <a:r>
              <a:rPr lang="tr-TR" sz="2000" b="1" dirty="0" smtClean="0"/>
              <a:t>               </a:t>
            </a:r>
            <a:r>
              <a:rPr lang="tr-TR" sz="2000" b="1" dirty="0" smtClean="0">
                <a:solidFill>
                  <a:schemeClr val="tx1"/>
                </a:solidFill>
              </a:rPr>
              <a:t> Konuşma bozuklukları</a:t>
            </a:r>
            <a:endParaRPr lang="tr-TR" sz="2000" b="1" dirty="0">
              <a:solidFill>
                <a:schemeClr val="tx1"/>
              </a:solidFill>
            </a:endParaRPr>
          </a:p>
          <a:p>
            <a:pPr marL="68580" indent="0">
              <a:buNone/>
            </a:pPr>
            <a:endParaRPr lang="tr-TR" b="1" dirty="0" smtClean="0">
              <a:solidFill>
                <a:schemeClr val="tx1"/>
              </a:solidFill>
            </a:endParaRPr>
          </a:p>
          <a:p>
            <a:endParaRPr lang="tr-TR" dirty="0"/>
          </a:p>
        </p:txBody>
      </p:sp>
      <p:sp>
        <p:nvSpPr>
          <p:cNvPr id="6" name="Rectangle 5"/>
          <p:cNvSpPr/>
          <p:nvPr/>
        </p:nvSpPr>
        <p:spPr>
          <a:xfrm>
            <a:off x="1043608" y="2060848"/>
            <a:ext cx="3024336" cy="36724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b="1" dirty="0" smtClean="0">
                <a:solidFill>
                  <a:srgbClr val="FF0000"/>
                </a:solidFill>
              </a:rPr>
              <a:t>Ses Bilgisi</a:t>
            </a:r>
          </a:p>
          <a:p>
            <a:pPr algn="ctr"/>
            <a:r>
              <a:rPr lang="tr-TR" dirty="0" smtClean="0">
                <a:solidFill>
                  <a:schemeClr val="tx1"/>
                </a:solidFill>
              </a:rPr>
              <a:t>Ayaba Gidiyor</a:t>
            </a:r>
          </a:p>
          <a:p>
            <a:pPr algn="ctr"/>
            <a:r>
              <a:rPr lang="tr-TR" b="1" dirty="0" smtClean="0">
                <a:solidFill>
                  <a:srgbClr val="FF0000"/>
                </a:solidFill>
              </a:rPr>
              <a:t>Biçimbilgisi</a:t>
            </a:r>
          </a:p>
          <a:p>
            <a:pPr algn="ctr"/>
            <a:r>
              <a:rPr lang="tr-TR" dirty="0" smtClean="0">
                <a:solidFill>
                  <a:schemeClr val="tx1"/>
                </a:solidFill>
              </a:rPr>
              <a:t>Baba Terlik</a:t>
            </a:r>
          </a:p>
          <a:p>
            <a:pPr algn="ctr"/>
            <a:r>
              <a:rPr lang="tr-TR" b="1" dirty="0" smtClean="0">
                <a:solidFill>
                  <a:srgbClr val="FF0000"/>
                </a:solidFill>
              </a:rPr>
              <a:t>Anlam Bilgisi</a:t>
            </a:r>
          </a:p>
          <a:p>
            <a:pPr algn="ctr"/>
            <a:r>
              <a:rPr lang="tr-TR" dirty="0" smtClean="0">
                <a:solidFill>
                  <a:schemeClr val="tx1"/>
                </a:solidFill>
              </a:rPr>
              <a:t>Anlama</a:t>
            </a:r>
          </a:p>
          <a:p>
            <a:pPr algn="ctr"/>
            <a:r>
              <a:rPr lang="tr-TR" b="1" dirty="0" smtClean="0">
                <a:solidFill>
                  <a:srgbClr val="FF0000"/>
                </a:solidFill>
              </a:rPr>
              <a:t>Edim Bilgisi</a:t>
            </a:r>
          </a:p>
          <a:p>
            <a:pPr algn="ctr"/>
            <a:r>
              <a:rPr lang="tr-TR" dirty="0" smtClean="0">
                <a:solidFill>
                  <a:schemeClr val="tx1"/>
                </a:solidFill>
              </a:rPr>
              <a:t>Konuşma, Konuşmayı Devam Ettirme </a:t>
            </a:r>
          </a:p>
          <a:p>
            <a:pPr algn="ctr"/>
            <a:endParaRPr lang="tr-TR" dirty="0" smtClean="0">
              <a:solidFill>
                <a:schemeClr val="tx1"/>
              </a:solidFill>
            </a:endParaRPr>
          </a:p>
          <a:p>
            <a:pPr algn="ctr"/>
            <a:endParaRPr lang="tr-TR" dirty="0"/>
          </a:p>
        </p:txBody>
      </p:sp>
      <p:sp>
        <p:nvSpPr>
          <p:cNvPr id="15" name="Rectangle 14"/>
          <p:cNvSpPr/>
          <p:nvPr/>
        </p:nvSpPr>
        <p:spPr>
          <a:xfrm>
            <a:off x="4716016" y="2060848"/>
            <a:ext cx="3024336" cy="36724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tr-TR" b="1" dirty="0" smtClean="0">
                <a:solidFill>
                  <a:srgbClr val="FF0000"/>
                </a:solidFill>
              </a:rPr>
              <a:t>Artikulasyon</a:t>
            </a:r>
          </a:p>
          <a:p>
            <a:pPr algn="ctr"/>
            <a:r>
              <a:rPr lang="tr-TR" dirty="0" smtClean="0">
                <a:solidFill>
                  <a:schemeClr val="tx1"/>
                </a:solidFill>
              </a:rPr>
              <a:t>Araba / Ayaba</a:t>
            </a:r>
          </a:p>
          <a:p>
            <a:pPr algn="ctr"/>
            <a:r>
              <a:rPr lang="tr-TR" b="1" dirty="0" smtClean="0">
                <a:solidFill>
                  <a:srgbClr val="FF0000"/>
                </a:solidFill>
              </a:rPr>
              <a:t>Akıcılık</a:t>
            </a:r>
          </a:p>
          <a:p>
            <a:pPr algn="ctr"/>
            <a:r>
              <a:rPr lang="tr-TR" dirty="0" smtClean="0">
                <a:solidFill>
                  <a:schemeClr val="tx1"/>
                </a:solidFill>
              </a:rPr>
              <a:t>Kekemelik</a:t>
            </a:r>
          </a:p>
          <a:p>
            <a:pPr algn="ctr"/>
            <a:r>
              <a:rPr lang="tr-TR" b="1" dirty="0" smtClean="0">
                <a:solidFill>
                  <a:srgbClr val="FF0000"/>
                </a:solidFill>
              </a:rPr>
              <a:t>Ses Bozukluğu</a:t>
            </a:r>
          </a:p>
          <a:p>
            <a:pPr algn="ctr"/>
            <a:r>
              <a:rPr lang="tr-TR" dirty="0" smtClean="0">
                <a:solidFill>
                  <a:schemeClr val="tx1"/>
                </a:solidFill>
              </a:rPr>
              <a:t>Sesin kalitesi, Şiddeti</a:t>
            </a:r>
          </a:p>
          <a:p>
            <a:pPr algn="ctr"/>
            <a:r>
              <a:rPr lang="tr-TR" dirty="0" smtClean="0">
                <a:solidFill>
                  <a:schemeClr val="tx1"/>
                </a:solidFill>
              </a:rPr>
              <a:t> </a:t>
            </a:r>
          </a:p>
          <a:p>
            <a:pPr algn="ctr"/>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5</a:t>
            </a:fld>
            <a:endParaRPr lang="tr-TR"/>
          </a:p>
        </p:txBody>
      </p:sp>
    </p:spTree>
    <p:extLst>
      <p:ext uri="{BB962C8B-B14F-4D97-AF65-F5344CB8AC3E}">
        <p14:creationId xmlns="" xmlns:p14="http://schemas.microsoft.com/office/powerpoint/2010/main" val="14199055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064896" cy="5760640"/>
          </a:xfrm>
        </p:spPr>
        <p:txBody>
          <a:bodyPr>
            <a:normAutofit fontScale="92500" lnSpcReduction="20000"/>
          </a:bodyPr>
          <a:lstStyle/>
          <a:p>
            <a:pPr marL="68580" indent="0">
              <a:buNone/>
            </a:pPr>
            <a:r>
              <a:rPr lang="tr-TR" sz="3000" b="1" dirty="0" smtClean="0">
                <a:solidFill>
                  <a:srgbClr val="C00000"/>
                </a:solidFill>
              </a:rPr>
              <a:t>Neler Yapabilirsiniz?</a:t>
            </a:r>
          </a:p>
          <a:p>
            <a:pPr marL="68580" indent="0">
              <a:buNone/>
            </a:pPr>
            <a:endParaRPr lang="tr-TR" sz="3000" b="1" dirty="0" smtClean="0">
              <a:solidFill>
                <a:schemeClr val="tx1"/>
              </a:solidFill>
            </a:endParaRPr>
          </a:p>
          <a:p>
            <a:pPr lvl="1"/>
            <a:r>
              <a:rPr lang="tr-TR" sz="3000" i="1" dirty="0" smtClean="0"/>
              <a:t>Çocuğun ilgisini çeken nesneler hakkında konuşun.</a:t>
            </a:r>
          </a:p>
          <a:p>
            <a:pPr lvl="1"/>
            <a:r>
              <a:rPr lang="tr-TR" sz="3000" i="1" dirty="0" smtClean="0"/>
              <a:t>Çocuk konuşurken dinleyin.</a:t>
            </a:r>
          </a:p>
          <a:p>
            <a:pPr lvl="1"/>
            <a:r>
              <a:rPr lang="tr-TR" sz="3000" i="1" dirty="0" smtClean="0"/>
              <a:t>Çocuğun dil düzeyine uygun hız ve karmaşıklıkta konuşun.</a:t>
            </a:r>
          </a:p>
          <a:p>
            <a:pPr lvl="1"/>
            <a:r>
              <a:rPr lang="tr-TR" sz="3000" i="1" dirty="0" smtClean="0"/>
              <a:t>Çocuklara bol kitap okuyun.</a:t>
            </a:r>
          </a:p>
          <a:p>
            <a:pPr lvl="1"/>
            <a:r>
              <a:rPr lang="tr-TR" sz="3000" i="1" dirty="0" smtClean="0"/>
              <a:t>Çocuk konuşurken eksik ya da yanlış söylediklerini sizin cümlelerinizde genişleterek tekrarlatın (Çocuk: yatak, öğretmen: bebek yatakta uyuyor).</a:t>
            </a:r>
          </a:p>
          <a:p>
            <a:pPr lvl="1"/>
            <a:r>
              <a:rPr lang="tr-TR" sz="3000" i="1" dirty="0" smtClean="0"/>
              <a:t>Günlük rutinlerde nesneleri, eylemleri isimlendirin, model olun.</a:t>
            </a:r>
          </a:p>
          <a:p>
            <a:pPr lvl="1"/>
            <a:endParaRPr lang="tr-TR" dirty="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6</a:t>
            </a:fld>
            <a:endParaRPr lang="tr-TR"/>
          </a:p>
        </p:txBody>
      </p:sp>
    </p:spTree>
    <p:extLst>
      <p:ext uri="{BB962C8B-B14F-4D97-AF65-F5344CB8AC3E}">
        <p14:creationId xmlns="" xmlns:p14="http://schemas.microsoft.com/office/powerpoint/2010/main" val="8666052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404664"/>
            <a:ext cx="8280920" cy="5904656"/>
          </a:xfrm>
        </p:spPr>
        <p:txBody>
          <a:bodyPr>
            <a:normAutofit fontScale="70000" lnSpcReduction="20000"/>
          </a:bodyPr>
          <a:lstStyle/>
          <a:p>
            <a:pPr marL="68580" indent="0">
              <a:buNone/>
            </a:pPr>
            <a:r>
              <a:rPr lang="tr-TR" sz="3200" b="1" dirty="0" smtClean="0">
                <a:solidFill>
                  <a:srgbClr val="C00000"/>
                </a:solidFill>
              </a:rPr>
              <a:t>Dikkat Eksikliği </a:t>
            </a:r>
            <a:r>
              <a:rPr lang="tr-TR" sz="3200" b="1" dirty="0" err="1" smtClean="0">
                <a:solidFill>
                  <a:srgbClr val="C00000"/>
                </a:solidFill>
              </a:rPr>
              <a:t>Hiperaktivite</a:t>
            </a:r>
            <a:r>
              <a:rPr lang="tr-TR" sz="3200" b="1" dirty="0" smtClean="0">
                <a:solidFill>
                  <a:srgbClr val="C00000"/>
                </a:solidFill>
              </a:rPr>
              <a:t> Bozukluğu</a:t>
            </a:r>
          </a:p>
          <a:p>
            <a:endParaRPr lang="tr-TR" sz="3200" dirty="0">
              <a:solidFill>
                <a:srgbClr val="C00000"/>
              </a:solidFill>
            </a:endParaRPr>
          </a:p>
          <a:p>
            <a:pPr marL="68580" indent="0">
              <a:buNone/>
            </a:pPr>
            <a:r>
              <a:rPr lang="tr-TR" sz="3500" b="1" dirty="0" smtClean="0">
                <a:solidFill>
                  <a:srgbClr val="C00000"/>
                </a:solidFill>
              </a:rPr>
              <a:t>Temel Özellikler</a:t>
            </a:r>
          </a:p>
          <a:p>
            <a:pPr marL="68580" indent="0">
              <a:buNone/>
            </a:pPr>
            <a:endParaRPr lang="tr-TR" sz="3500" b="1" dirty="0" smtClean="0"/>
          </a:p>
          <a:p>
            <a:pPr lvl="1">
              <a:spcBef>
                <a:spcPts val="600"/>
              </a:spcBef>
            </a:pPr>
            <a:r>
              <a:rPr lang="tr-TR" sz="3500" b="1" i="1" dirty="0" smtClean="0"/>
              <a:t>Dikkat dağınıklığı: </a:t>
            </a:r>
            <a:r>
              <a:rPr lang="tr-TR" sz="3500" dirty="0" smtClean="0"/>
              <a:t>ders dışı şeylerle uğraşma, ödevi / görevi yarıda bırakma, unutkanlık, ayrıntıları fark etmeme, eşyalarını kaybetme</a:t>
            </a:r>
          </a:p>
          <a:p>
            <a:pPr lvl="1">
              <a:spcBef>
                <a:spcPts val="600"/>
              </a:spcBef>
            </a:pPr>
            <a:endParaRPr lang="tr-TR" sz="3500" dirty="0" smtClean="0"/>
          </a:p>
          <a:p>
            <a:pPr lvl="1">
              <a:spcBef>
                <a:spcPts val="600"/>
              </a:spcBef>
            </a:pPr>
            <a:r>
              <a:rPr lang="tr-TR" sz="3500" b="1" i="1" dirty="0" smtClean="0"/>
              <a:t>Aşırı hareketlilik: </a:t>
            </a:r>
            <a:r>
              <a:rPr lang="tr-TR" sz="3500" dirty="0" smtClean="0"/>
              <a:t>sık sık yerinden kalkma, otururken sürekli hareket halinde olma</a:t>
            </a:r>
          </a:p>
          <a:p>
            <a:pPr lvl="1">
              <a:spcBef>
                <a:spcPts val="600"/>
              </a:spcBef>
            </a:pPr>
            <a:endParaRPr lang="tr-TR" sz="3500" dirty="0" smtClean="0"/>
          </a:p>
          <a:p>
            <a:pPr lvl="1">
              <a:spcBef>
                <a:spcPts val="600"/>
              </a:spcBef>
            </a:pPr>
            <a:r>
              <a:rPr lang="tr-TR" sz="3500" b="1" i="1" dirty="0" smtClean="0"/>
              <a:t>Dürtüsellik: </a:t>
            </a:r>
            <a:r>
              <a:rPr lang="tr-TR" sz="3500" dirty="0" smtClean="0"/>
              <a:t>aklına ilk geleni söyleme, söz kesme, atak olma</a:t>
            </a:r>
          </a:p>
          <a:p>
            <a:endParaRPr lang="tr-TR" dirty="0"/>
          </a:p>
          <a:p>
            <a:endParaRPr lang="tr-TR" dirty="0" smtClean="0"/>
          </a:p>
          <a:p>
            <a:endParaRPr lang="tr-TR" dirty="0"/>
          </a:p>
          <a:p>
            <a:pPr marL="68580" indent="0">
              <a:buNone/>
            </a:pPr>
            <a:r>
              <a:rPr lang="tr-TR" dirty="0" smtClean="0"/>
              <a:t>		</a:t>
            </a:r>
            <a:endParaRPr lang="tr-TR" sz="1600" dirty="0"/>
          </a:p>
          <a:p>
            <a:pPr marL="685800" lvl="2" indent="0">
              <a:spcBef>
                <a:spcPts val="0"/>
              </a:spcBef>
              <a:buNone/>
            </a:pPr>
            <a:endParaRPr lang="tr-TR" sz="1600" dirty="0" smtClean="0"/>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7</a:t>
            </a:fld>
            <a:endParaRPr lang="tr-TR"/>
          </a:p>
        </p:txBody>
      </p:sp>
    </p:spTree>
    <p:extLst>
      <p:ext uri="{BB962C8B-B14F-4D97-AF65-F5344CB8AC3E}">
        <p14:creationId xmlns="" xmlns:p14="http://schemas.microsoft.com/office/powerpoint/2010/main" val="37615984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4" cy="5499973"/>
          </a:xfrm>
        </p:spPr>
        <p:txBody>
          <a:bodyPr>
            <a:normAutofit lnSpcReduction="10000"/>
          </a:bodyPr>
          <a:lstStyle/>
          <a:p>
            <a:pPr marL="68580" indent="0">
              <a:buNone/>
            </a:pPr>
            <a:r>
              <a:rPr lang="tr-TR" sz="2400" b="1" dirty="0" smtClean="0">
                <a:solidFill>
                  <a:srgbClr val="C00000"/>
                </a:solidFill>
              </a:rPr>
              <a:t>Neler Yapabilirsiniz?</a:t>
            </a:r>
          </a:p>
          <a:p>
            <a:pPr marL="68580" indent="0">
              <a:buNone/>
            </a:pPr>
            <a:endParaRPr lang="tr-TR" sz="2400" b="1" dirty="0" smtClean="0">
              <a:solidFill>
                <a:srgbClr val="C00000"/>
              </a:solidFill>
            </a:endParaRPr>
          </a:p>
          <a:p>
            <a:pPr lvl="1"/>
            <a:r>
              <a:rPr lang="tr-TR" sz="2800" i="1" dirty="0" smtClean="0">
                <a:solidFill>
                  <a:srgbClr val="FF0000"/>
                </a:solidFill>
              </a:rPr>
              <a:t>Etkili sınıf yönetimi (sınıf kuralları)</a:t>
            </a:r>
          </a:p>
          <a:p>
            <a:pPr lvl="1"/>
            <a:r>
              <a:rPr lang="tr-TR" sz="2800" i="1" dirty="0" smtClean="0"/>
              <a:t>Kısa açık yönergeler verin</a:t>
            </a:r>
          </a:p>
          <a:p>
            <a:pPr lvl="1"/>
            <a:r>
              <a:rPr lang="tr-TR" sz="2800" i="1" dirty="0" smtClean="0"/>
              <a:t>Yönergelerle birlikte görsel ipuçları kullanın.</a:t>
            </a:r>
          </a:p>
          <a:p>
            <a:pPr lvl="1"/>
            <a:r>
              <a:rPr lang="tr-TR" sz="2800" i="1" dirty="0" smtClean="0"/>
              <a:t>Uzun ve karmaşık etkinliklerin küçük basamaklara bölün.</a:t>
            </a:r>
          </a:p>
          <a:p>
            <a:pPr lvl="1"/>
            <a:r>
              <a:rPr lang="tr-TR" sz="2800" i="1" dirty="0" smtClean="0"/>
              <a:t>Öğretim sırasında kısa aralar verin.</a:t>
            </a:r>
          </a:p>
          <a:p>
            <a:pPr lvl="1"/>
            <a:r>
              <a:rPr lang="tr-TR" sz="2800" i="1" dirty="0" smtClean="0"/>
              <a:t>Davranışlara ilişkin geri bildirimler verin.</a:t>
            </a:r>
          </a:p>
          <a:p>
            <a:pPr lvl="1"/>
            <a:r>
              <a:rPr lang="tr-TR" sz="2800" i="1" dirty="0" smtClean="0"/>
              <a:t>Öğretim ortamında düzenlemeler (dikkat çeken uyaranlar) yapın.</a:t>
            </a:r>
          </a:p>
          <a:p>
            <a:pPr lvl="1"/>
            <a:r>
              <a:rPr lang="tr-TR" sz="2800" i="1" dirty="0" smtClean="0"/>
              <a:t>Rutinlere ilişkin değişiklikler yapın.</a:t>
            </a:r>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8</a:t>
            </a:fld>
            <a:endParaRPr lang="tr-TR"/>
          </a:p>
        </p:txBody>
      </p:sp>
    </p:spTree>
    <p:extLst>
      <p:ext uri="{BB962C8B-B14F-4D97-AF65-F5344CB8AC3E}">
        <p14:creationId xmlns="" xmlns:p14="http://schemas.microsoft.com/office/powerpoint/2010/main" val="13991298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064896" cy="5571981"/>
          </a:xfrm>
        </p:spPr>
        <p:txBody>
          <a:bodyPr>
            <a:normAutofit/>
          </a:bodyPr>
          <a:lstStyle/>
          <a:p>
            <a:pPr marL="68580" indent="0">
              <a:buNone/>
            </a:pPr>
            <a:r>
              <a:rPr lang="tr-TR" sz="2800" b="1" dirty="0" smtClean="0">
                <a:solidFill>
                  <a:srgbClr val="C00000"/>
                </a:solidFill>
              </a:rPr>
              <a:t>Zihinsel Yetersizlik</a:t>
            </a:r>
          </a:p>
          <a:p>
            <a:endParaRPr lang="tr-TR" sz="2800" dirty="0"/>
          </a:p>
          <a:p>
            <a:pPr lvl="1"/>
            <a:r>
              <a:rPr lang="tr-TR" sz="2800" dirty="0" smtClean="0"/>
              <a:t>Uyumsal davranışlarda akranlarına göre yetersizlik gösterme</a:t>
            </a:r>
          </a:p>
          <a:p>
            <a:pPr lvl="1"/>
            <a:r>
              <a:rPr lang="tr-TR" sz="2800" dirty="0" smtClean="0"/>
              <a:t>Yetersizliklerin gelişimsel dönemlerde ortaya çıkma</a:t>
            </a:r>
          </a:p>
          <a:p>
            <a:pPr lvl="1"/>
            <a:r>
              <a:rPr lang="tr-TR" sz="2800" dirty="0" smtClean="0">
                <a:solidFill>
                  <a:schemeClr val="tx1"/>
                </a:solidFill>
              </a:rPr>
              <a:t>Hafif derece, Orta derece, Ağır derece, Çok ağır derecede yetersizlik</a:t>
            </a:r>
          </a:p>
        </p:txBody>
      </p:sp>
      <p:sp>
        <p:nvSpPr>
          <p:cNvPr id="2" name="Slayt Numarası Yer Tutucusu 1"/>
          <p:cNvSpPr>
            <a:spLocks noGrp="1"/>
          </p:cNvSpPr>
          <p:nvPr>
            <p:ph type="sldNum" sz="quarter" idx="4294967295"/>
          </p:nvPr>
        </p:nvSpPr>
        <p:spPr>
          <a:xfrm>
            <a:off x="7425344" y="6459786"/>
            <a:ext cx="984019" cy="365125"/>
          </a:xfrm>
          <a:prstGeom prst="rect">
            <a:avLst/>
          </a:prstGeom>
        </p:spPr>
        <p:txBody>
          <a:bodyPr/>
          <a:lstStyle/>
          <a:p>
            <a:fld id="{F1F23ABE-ED6A-4F7D-9C96-911E54362DD0}" type="slidenum">
              <a:rPr lang="tr-TR" smtClean="0"/>
              <a:pPr/>
              <a:t>9</a:t>
            </a:fld>
            <a:endParaRPr lang="tr-TR"/>
          </a:p>
        </p:txBody>
      </p:sp>
    </p:spTree>
    <p:extLst>
      <p:ext uri="{BB962C8B-B14F-4D97-AF65-F5344CB8AC3E}">
        <p14:creationId xmlns="" xmlns:p14="http://schemas.microsoft.com/office/powerpoint/2010/main" val="3429761853"/>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107</TotalTime>
  <Words>1110</Words>
  <Application>Microsoft Office PowerPoint</Application>
  <PresentationFormat>Ekran Gösterisi (4:3)</PresentationFormat>
  <Paragraphs>255</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Cumba</vt:lpstr>
      <vt:lpstr>Slayt 1</vt:lpstr>
      <vt:lpstr> ÖZEL EĞİTİM İHTİYACI OLAN  BİREYLERİN ÖZELLİKLERİ</vt:lpstr>
      <vt:lpstr>ÖZEL EĞİTİM İHTİYACI OLAN  BİREYLERİN ÖZELLİKLERİ</vt:lpstr>
      <vt:lpstr>ÖZEL EĞİTİM HİZMETLERİ KAPSAMINDA  HİZMET SUNULAN BİREYLER</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EĞİTİM ORTAMININ DÜZENLENMESİ</vt:lpstr>
      <vt:lpstr>ÖĞRETİMİN UYARLANMASI</vt:lpstr>
      <vt:lpstr>ÖĞRETİMİN UYARLANMASI</vt:lpstr>
      <vt:lpstr>ÖĞRETİMİN UYARLANMASI</vt:lpstr>
      <vt:lpstr>ÖĞRETİMİN UYARLANMASI</vt:lpstr>
      <vt:lpstr>ÖĞRETİMİN UYARLANMASI</vt:lpstr>
      <vt:lpstr>ÖĞRETİMİN UYARLANMASI</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 HİZMETLERİ KAPSAMINDA  HİZMET SUNULAN BİREYLER</dc:title>
  <dc:creator>lenovo</dc:creator>
  <cp:lastModifiedBy>lenovo</cp:lastModifiedBy>
  <cp:revision>46</cp:revision>
  <dcterms:created xsi:type="dcterms:W3CDTF">2019-10-04T04:44:52Z</dcterms:created>
  <dcterms:modified xsi:type="dcterms:W3CDTF">2019-10-07T04:25:02Z</dcterms:modified>
</cp:coreProperties>
</file>