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itchFamily="34" charset="0"/>
      <p:regular r:id="rId13"/>
      <p:bold r:id="rId14"/>
      <p:italic r:id="rId15"/>
      <p:boldItalic r:id="rId16"/>
    </p:embeddedFont>
    <p:embeddedFont>
      <p:font typeface="Bryndan Write" charset="0"/>
      <p:regular r:id="rId17"/>
    </p:embeddedFont>
    <p:embeddedFont>
      <p:font typeface="Barlow Condensed Heavy Italics" charset="-94"/>
      <p:regular r:id="rId18"/>
    </p:embeddedFont>
    <p:embeddedFont>
      <p:font typeface="Barlow Condensed Bold Italics" charset="-94"/>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2" d="100"/>
          <a:sy n="42" d="100"/>
        </p:scale>
        <p:origin x="-12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5.png"/><Relationship Id="rId9"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5.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5.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5.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0E4"/>
        </a:solidFill>
        <a:effectLst/>
      </p:bgPr>
    </p:bg>
    <p:spTree>
      <p:nvGrpSpPr>
        <p:cNvPr id="1" name=""/>
        <p:cNvGrpSpPr/>
        <p:nvPr/>
      </p:nvGrpSpPr>
      <p:grpSpPr>
        <a:xfrm>
          <a:off x="0" y="0"/>
          <a:ext cx="0" cy="0"/>
          <a:chOff x="0" y="0"/>
          <a:chExt cx="0" cy="0"/>
        </a:xfrm>
      </p:grpSpPr>
      <p:sp>
        <p:nvSpPr>
          <p:cNvPr id="2" name="Freeform 2"/>
          <p:cNvSpPr/>
          <p:nvPr/>
        </p:nvSpPr>
        <p:spPr>
          <a:xfrm>
            <a:off x="1028700" y="471779"/>
            <a:ext cx="2514658" cy="2514658"/>
          </a:xfrm>
          <a:custGeom>
            <a:avLst/>
            <a:gdLst/>
            <a:ahLst/>
            <a:cxnLst/>
            <a:rect l="l" t="t" r="r" b="b"/>
            <a:pathLst>
              <a:path w="2514658" h="2514658">
                <a:moveTo>
                  <a:pt x="0" y="0"/>
                </a:moveTo>
                <a:lnTo>
                  <a:pt x="2514658" y="0"/>
                </a:lnTo>
                <a:lnTo>
                  <a:pt x="2514658" y="2514658"/>
                </a:lnTo>
                <a:lnTo>
                  <a:pt x="0" y="2514658"/>
                </a:lnTo>
                <a:lnTo>
                  <a:pt x="0" y="0"/>
                </a:lnTo>
                <a:close/>
              </a:path>
            </a:pathLst>
          </a:custGeom>
          <a:blipFill>
            <a:blip r:embed="rId2"/>
            <a:stretch>
              <a:fillRect/>
            </a:stretch>
          </a:blipFill>
        </p:spPr>
      </p:sp>
      <p:sp>
        <p:nvSpPr>
          <p:cNvPr id="3" name="Freeform 3"/>
          <p:cNvSpPr/>
          <p:nvPr/>
        </p:nvSpPr>
        <p:spPr>
          <a:xfrm>
            <a:off x="14744642" y="534297"/>
            <a:ext cx="2514658" cy="2514658"/>
          </a:xfrm>
          <a:custGeom>
            <a:avLst/>
            <a:gdLst/>
            <a:ahLst/>
            <a:cxnLst/>
            <a:rect l="l" t="t" r="r" b="b"/>
            <a:pathLst>
              <a:path w="2514658" h="2514658">
                <a:moveTo>
                  <a:pt x="0" y="0"/>
                </a:moveTo>
                <a:lnTo>
                  <a:pt x="2514658" y="0"/>
                </a:lnTo>
                <a:lnTo>
                  <a:pt x="2514658" y="2514659"/>
                </a:lnTo>
                <a:lnTo>
                  <a:pt x="0" y="2514659"/>
                </a:lnTo>
                <a:lnTo>
                  <a:pt x="0" y="0"/>
                </a:lnTo>
                <a:close/>
              </a:path>
            </a:pathLst>
          </a:custGeom>
          <a:blipFill>
            <a:blip r:embed="rId2"/>
            <a:stretch>
              <a:fillRect/>
            </a:stretch>
          </a:blipFill>
        </p:spPr>
      </p:sp>
      <p:sp>
        <p:nvSpPr>
          <p:cNvPr id="4" name="Freeform 4"/>
          <p:cNvSpPr/>
          <p:nvPr/>
        </p:nvSpPr>
        <p:spPr>
          <a:xfrm>
            <a:off x="561404" y="5534660"/>
            <a:ext cx="2458593" cy="4114800"/>
          </a:xfrm>
          <a:custGeom>
            <a:avLst/>
            <a:gdLst/>
            <a:ahLst/>
            <a:cxnLst/>
            <a:rect l="l" t="t" r="r" b="b"/>
            <a:pathLst>
              <a:path w="2458593" h="4114800">
                <a:moveTo>
                  <a:pt x="0" y="0"/>
                </a:moveTo>
                <a:lnTo>
                  <a:pt x="2458593" y="0"/>
                </a:lnTo>
                <a:lnTo>
                  <a:pt x="245859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5516701" y="5534660"/>
            <a:ext cx="2494597" cy="4114800"/>
          </a:xfrm>
          <a:custGeom>
            <a:avLst/>
            <a:gdLst/>
            <a:ahLst/>
            <a:cxnLst/>
            <a:rect l="l" t="t" r="r" b="b"/>
            <a:pathLst>
              <a:path w="2494597" h="4114800">
                <a:moveTo>
                  <a:pt x="0" y="0"/>
                </a:moveTo>
                <a:lnTo>
                  <a:pt x="2494598" y="0"/>
                </a:lnTo>
                <a:lnTo>
                  <a:pt x="249459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TextBox 6"/>
          <p:cNvSpPr txBox="1"/>
          <p:nvPr/>
        </p:nvSpPr>
        <p:spPr>
          <a:xfrm>
            <a:off x="9139238" y="4638040"/>
            <a:ext cx="9525" cy="896620"/>
          </a:xfrm>
          <a:prstGeom prst="rect">
            <a:avLst/>
          </a:prstGeom>
        </p:spPr>
        <p:txBody>
          <a:bodyPr lIns="0" tIns="0" rIns="0" bIns="0" rtlCol="0" anchor="t">
            <a:spAutoFit/>
          </a:bodyPr>
          <a:lstStyle/>
          <a:p>
            <a:pPr algn="ctr">
              <a:lnSpc>
                <a:spcPts val="7279"/>
              </a:lnSpc>
            </a:pPr>
            <a:endParaRPr/>
          </a:p>
        </p:txBody>
      </p:sp>
      <p:sp>
        <p:nvSpPr>
          <p:cNvPr id="7" name="TextBox 7"/>
          <p:cNvSpPr txBox="1"/>
          <p:nvPr/>
        </p:nvSpPr>
        <p:spPr>
          <a:xfrm>
            <a:off x="5316662" y="1180786"/>
            <a:ext cx="7645152" cy="1868170"/>
          </a:xfrm>
          <a:prstGeom prst="rect">
            <a:avLst/>
          </a:prstGeom>
        </p:spPr>
        <p:txBody>
          <a:bodyPr lIns="0" tIns="0" rIns="0" bIns="0" rtlCol="0" anchor="t">
            <a:spAutoFit/>
          </a:bodyPr>
          <a:lstStyle/>
          <a:p>
            <a:pPr algn="ctr">
              <a:lnSpc>
                <a:spcPts val="7279"/>
              </a:lnSpc>
            </a:pPr>
            <a:r>
              <a:rPr lang="en-US" sz="5199">
                <a:solidFill>
                  <a:srgbClr val="000000"/>
                </a:solidFill>
                <a:latin typeface="Bryndan Write"/>
                <a:ea typeface="Bryndan Write"/>
                <a:cs typeface="Bryndan Write"/>
                <a:sym typeface="Bryndan Write"/>
              </a:rPr>
              <a:t>MERVEŞEHİR ORTAOKULU </a:t>
            </a:r>
          </a:p>
          <a:p>
            <a:pPr algn="ctr">
              <a:lnSpc>
                <a:spcPts val="7279"/>
              </a:lnSpc>
            </a:pPr>
            <a:r>
              <a:rPr lang="en-US" sz="5199">
                <a:solidFill>
                  <a:srgbClr val="000000"/>
                </a:solidFill>
                <a:latin typeface="Bryndan Write"/>
                <a:ea typeface="Bryndan Write"/>
                <a:cs typeface="Bryndan Write"/>
                <a:sym typeface="Bryndan Write"/>
              </a:rPr>
              <a:t>REHBERLİK SERVİSİ</a:t>
            </a:r>
          </a:p>
        </p:txBody>
      </p:sp>
      <p:sp>
        <p:nvSpPr>
          <p:cNvPr id="8" name="TextBox 8"/>
          <p:cNvSpPr txBox="1"/>
          <p:nvPr/>
        </p:nvSpPr>
        <p:spPr>
          <a:xfrm>
            <a:off x="4480214" y="4037965"/>
            <a:ext cx="9318047" cy="4034790"/>
          </a:xfrm>
          <a:prstGeom prst="rect">
            <a:avLst/>
          </a:prstGeom>
        </p:spPr>
        <p:txBody>
          <a:bodyPr lIns="0" tIns="0" rIns="0" bIns="0" rtlCol="0" anchor="t">
            <a:spAutoFit/>
          </a:bodyPr>
          <a:lstStyle/>
          <a:p>
            <a:pPr algn="ctr">
              <a:lnSpc>
                <a:spcPts val="16080"/>
              </a:lnSpc>
            </a:pPr>
            <a:r>
              <a:rPr lang="en-US" sz="12000" b="1" i="1">
                <a:solidFill>
                  <a:srgbClr val="FF3131"/>
                </a:solidFill>
                <a:latin typeface="Barlow Condensed Heavy Italics"/>
                <a:ea typeface="Barlow Condensed Heavy Italics"/>
                <a:cs typeface="Barlow Condensed Heavy Italics"/>
                <a:sym typeface="Barlow Condensed Heavy Italics"/>
              </a:rPr>
              <a:t>OKUL KURALLARI</a:t>
            </a:r>
          </a:p>
          <a:p>
            <a:pPr algn="ctr">
              <a:lnSpc>
                <a:spcPts val="16080"/>
              </a:lnSpc>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0E4"/>
        </a:solidFill>
        <a:effectLst/>
      </p:bgPr>
    </p:bg>
    <p:spTree>
      <p:nvGrpSpPr>
        <p:cNvPr id="1" name=""/>
        <p:cNvGrpSpPr/>
        <p:nvPr/>
      </p:nvGrpSpPr>
      <p:grpSpPr>
        <a:xfrm>
          <a:off x="0" y="0"/>
          <a:ext cx="0" cy="0"/>
          <a:chOff x="0" y="0"/>
          <a:chExt cx="0" cy="0"/>
        </a:xfrm>
      </p:grpSpPr>
      <p:sp>
        <p:nvSpPr>
          <p:cNvPr id="2" name="Freeform 2"/>
          <p:cNvSpPr/>
          <p:nvPr/>
        </p:nvSpPr>
        <p:spPr>
          <a:xfrm>
            <a:off x="0" y="6438502"/>
            <a:ext cx="18288000" cy="6047810"/>
          </a:xfrm>
          <a:custGeom>
            <a:avLst/>
            <a:gdLst/>
            <a:ahLst/>
            <a:cxnLst/>
            <a:rect l="l" t="t" r="r" b="b"/>
            <a:pathLst>
              <a:path w="18288000" h="6047810">
                <a:moveTo>
                  <a:pt x="0" y="0"/>
                </a:moveTo>
                <a:lnTo>
                  <a:pt x="18288000" y="0"/>
                </a:lnTo>
                <a:lnTo>
                  <a:pt x="18288000" y="6047810"/>
                </a:lnTo>
                <a:lnTo>
                  <a:pt x="0" y="60478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7427741"/>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2546" y="8291269"/>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7708926" y="5941551"/>
            <a:ext cx="3217247" cy="3316749"/>
          </a:xfrm>
          <a:custGeom>
            <a:avLst/>
            <a:gdLst/>
            <a:ahLst/>
            <a:cxnLst/>
            <a:rect l="l" t="t" r="r" b="b"/>
            <a:pathLst>
              <a:path w="3217247" h="3316749">
                <a:moveTo>
                  <a:pt x="0" y="0"/>
                </a:moveTo>
                <a:lnTo>
                  <a:pt x="3217246" y="0"/>
                </a:lnTo>
                <a:lnTo>
                  <a:pt x="3217246" y="3316749"/>
                </a:lnTo>
                <a:lnTo>
                  <a:pt x="0" y="33167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1661796" y="1427480"/>
            <a:ext cx="15049500" cy="3716020"/>
          </a:xfrm>
          <a:prstGeom prst="rect">
            <a:avLst/>
          </a:prstGeom>
        </p:spPr>
        <p:txBody>
          <a:bodyPr lIns="0" tIns="0" rIns="0" bIns="0" rtlCol="0" anchor="t">
            <a:spAutoFit/>
          </a:bodyPr>
          <a:lstStyle/>
          <a:p>
            <a:pPr algn="ctr">
              <a:lnSpc>
                <a:spcPts val="7279"/>
              </a:lnSpc>
            </a:pPr>
            <a:r>
              <a:rPr lang="en-US" sz="5199">
                <a:solidFill>
                  <a:srgbClr val="000000"/>
                </a:solidFill>
                <a:latin typeface="Bryndan Write"/>
                <a:ea typeface="Bryndan Write"/>
                <a:cs typeface="Bryndan Write"/>
                <a:sym typeface="Bryndan Write"/>
              </a:rPr>
              <a:t>OKULDA KARŞILAŞTIĞIMIZ HERHANGİ BİR PROBLEMDE SINIF REHBER ÖĞRETMENİMİZ YA DA PSİKOLOJİK DANIŞMAN/ REHBER ÖĞRETMENİMİZDEN YARDIM İSTEMELİYİZ</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0E4"/>
        </a:solidFill>
        <a:effectLst/>
      </p:bgPr>
    </p:bg>
    <p:spTree>
      <p:nvGrpSpPr>
        <p:cNvPr id="1" name=""/>
        <p:cNvGrpSpPr/>
        <p:nvPr/>
      </p:nvGrpSpPr>
      <p:grpSpPr>
        <a:xfrm>
          <a:off x="0" y="0"/>
          <a:ext cx="0" cy="0"/>
          <a:chOff x="0" y="0"/>
          <a:chExt cx="0" cy="0"/>
        </a:xfrm>
      </p:grpSpPr>
      <p:sp>
        <p:nvSpPr>
          <p:cNvPr id="2" name="Freeform 2"/>
          <p:cNvSpPr/>
          <p:nvPr/>
        </p:nvSpPr>
        <p:spPr>
          <a:xfrm>
            <a:off x="0" y="6438502"/>
            <a:ext cx="18288000" cy="6047810"/>
          </a:xfrm>
          <a:custGeom>
            <a:avLst/>
            <a:gdLst/>
            <a:ahLst/>
            <a:cxnLst/>
            <a:rect l="l" t="t" r="r" b="b"/>
            <a:pathLst>
              <a:path w="18288000" h="6047810">
                <a:moveTo>
                  <a:pt x="0" y="0"/>
                </a:moveTo>
                <a:lnTo>
                  <a:pt x="18288000" y="0"/>
                </a:lnTo>
                <a:lnTo>
                  <a:pt x="18288000" y="6047810"/>
                </a:lnTo>
                <a:lnTo>
                  <a:pt x="0" y="60478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7427741"/>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2546" y="8291269"/>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5" name="Group 5"/>
          <p:cNvGrpSpPr/>
          <p:nvPr/>
        </p:nvGrpSpPr>
        <p:grpSpPr>
          <a:xfrm>
            <a:off x="3729755" y="1478918"/>
            <a:ext cx="10826419" cy="7315460"/>
            <a:chOff x="0" y="0"/>
            <a:chExt cx="14435225" cy="9753946"/>
          </a:xfrm>
        </p:grpSpPr>
        <p:sp>
          <p:nvSpPr>
            <p:cNvPr id="6" name="TextBox 6"/>
            <p:cNvSpPr txBox="1"/>
            <p:nvPr/>
          </p:nvSpPr>
          <p:spPr>
            <a:xfrm rot="-592460">
              <a:off x="49921" y="1298923"/>
              <a:ext cx="13634597" cy="1474259"/>
            </a:xfrm>
            <a:prstGeom prst="rect">
              <a:avLst/>
            </a:prstGeom>
          </p:spPr>
          <p:txBody>
            <a:bodyPr lIns="0" tIns="0" rIns="0" bIns="0" rtlCol="0" anchor="t">
              <a:spAutoFit/>
            </a:bodyPr>
            <a:lstStyle/>
            <a:p>
              <a:pPr algn="ctr">
                <a:lnSpc>
                  <a:spcPts val="8000"/>
                </a:lnSpc>
                <a:spcBef>
                  <a:spcPct val="0"/>
                </a:spcBef>
              </a:pPr>
              <a:endParaRPr/>
            </a:p>
          </p:txBody>
        </p:sp>
        <p:sp>
          <p:nvSpPr>
            <p:cNvPr id="7" name="TextBox 7"/>
            <p:cNvSpPr txBox="1"/>
            <p:nvPr/>
          </p:nvSpPr>
          <p:spPr>
            <a:xfrm rot="-515361">
              <a:off x="1793135" y="5132796"/>
              <a:ext cx="12434519" cy="3713416"/>
            </a:xfrm>
            <a:prstGeom prst="rect">
              <a:avLst/>
            </a:prstGeom>
          </p:spPr>
          <p:txBody>
            <a:bodyPr lIns="0" tIns="0" rIns="0" bIns="0" rtlCol="0" anchor="t">
              <a:spAutoFit/>
            </a:bodyPr>
            <a:lstStyle/>
            <a:p>
              <a:pPr algn="ctr">
                <a:lnSpc>
                  <a:spcPts val="20210"/>
                </a:lnSpc>
                <a:spcBef>
                  <a:spcPct val="0"/>
                </a:spcBef>
              </a:pPr>
              <a:endParaRPr/>
            </a:p>
          </p:txBody>
        </p:sp>
      </p:grpSp>
      <p:sp>
        <p:nvSpPr>
          <p:cNvPr id="8" name="Freeform 8"/>
          <p:cNvSpPr/>
          <p:nvPr/>
        </p:nvSpPr>
        <p:spPr>
          <a:xfrm>
            <a:off x="1028700" y="1028700"/>
            <a:ext cx="4574066" cy="6996659"/>
          </a:xfrm>
          <a:custGeom>
            <a:avLst/>
            <a:gdLst/>
            <a:ahLst/>
            <a:cxnLst/>
            <a:rect l="l" t="t" r="r" b="b"/>
            <a:pathLst>
              <a:path w="4574066" h="6996659">
                <a:moveTo>
                  <a:pt x="0" y="0"/>
                </a:moveTo>
                <a:lnTo>
                  <a:pt x="4574066" y="0"/>
                </a:lnTo>
                <a:lnTo>
                  <a:pt x="4574066" y="6996659"/>
                </a:lnTo>
                <a:lnTo>
                  <a:pt x="0" y="6996659"/>
                </a:lnTo>
                <a:lnTo>
                  <a:pt x="0" y="0"/>
                </a:lnTo>
                <a:close/>
              </a:path>
            </a:pathLst>
          </a:custGeom>
          <a:blipFill>
            <a:blip r:embed="rId8"/>
            <a:stretch>
              <a:fillRect/>
            </a:stretch>
          </a:blipFill>
        </p:spPr>
      </p:sp>
      <p:sp>
        <p:nvSpPr>
          <p:cNvPr id="9" name="TextBox 9"/>
          <p:cNvSpPr txBox="1"/>
          <p:nvPr/>
        </p:nvSpPr>
        <p:spPr>
          <a:xfrm>
            <a:off x="5966176" y="1551136"/>
            <a:ext cx="12321824" cy="3585512"/>
          </a:xfrm>
          <a:prstGeom prst="rect">
            <a:avLst/>
          </a:prstGeom>
        </p:spPr>
        <p:txBody>
          <a:bodyPr lIns="0" tIns="0" rIns="0" bIns="0" rtlCol="0" anchor="t">
            <a:spAutoFit/>
          </a:bodyPr>
          <a:lstStyle/>
          <a:p>
            <a:pPr algn="ctr">
              <a:lnSpc>
                <a:spcPts val="14387"/>
              </a:lnSpc>
            </a:pPr>
            <a:r>
              <a:rPr lang="en-US" sz="10578" b="1" i="1">
                <a:solidFill>
                  <a:srgbClr val="FF3131"/>
                </a:solidFill>
                <a:latin typeface="Barlow Condensed Bold Italics"/>
                <a:ea typeface="Barlow Condensed Bold Italics"/>
                <a:cs typeface="Barlow Condensed Bold Italics"/>
                <a:sym typeface="Barlow Condensed Bold Italics"/>
              </a:rPr>
              <a:t>BENİ DİNLEDİĞİNİZ </a:t>
            </a:r>
          </a:p>
          <a:p>
            <a:pPr algn="ctr">
              <a:lnSpc>
                <a:spcPts val="14387"/>
              </a:lnSpc>
            </a:pPr>
            <a:r>
              <a:rPr lang="en-US" sz="10578" b="1" i="1">
                <a:solidFill>
                  <a:srgbClr val="FF3131"/>
                </a:solidFill>
                <a:latin typeface="Barlow Condensed Bold Italics"/>
                <a:ea typeface="Barlow Condensed Bold Italics"/>
                <a:cs typeface="Barlow Condensed Bold Italics"/>
                <a:sym typeface="Barlow Condensed Bold Italics"/>
              </a:rPr>
              <a:t>İÇİN TEŞEKKÜR EDERİM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0E4"/>
        </a:solidFill>
        <a:effectLst/>
      </p:bgPr>
    </p:bg>
    <p:spTree>
      <p:nvGrpSpPr>
        <p:cNvPr id="1" name=""/>
        <p:cNvGrpSpPr/>
        <p:nvPr/>
      </p:nvGrpSpPr>
      <p:grpSpPr>
        <a:xfrm>
          <a:off x="0" y="0"/>
          <a:ext cx="0" cy="0"/>
          <a:chOff x="0" y="0"/>
          <a:chExt cx="0" cy="0"/>
        </a:xfrm>
      </p:grpSpPr>
      <p:sp>
        <p:nvSpPr>
          <p:cNvPr id="2" name="Freeform 2"/>
          <p:cNvSpPr/>
          <p:nvPr/>
        </p:nvSpPr>
        <p:spPr>
          <a:xfrm>
            <a:off x="0" y="6438502"/>
            <a:ext cx="18288000" cy="6047810"/>
          </a:xfrm>
          <a:custGeom>
            <a:avLst/>
            <a:gdLst/>
            <a:ahLst/>
            <a:cxnLst/>
            <a:rect l="l" t="t" r="r" b="b"/>
            <a:pathLst>
              <a:path w="18288000" h="6047810">
                <a:moveTo>
                  <a:pt x="0" y="0"/>
                </a:moveTo>
                <a:lnTo>
                  <a:pt x="18288000" y="0"/>
                </a:lnTo>
                <a:lnTo>
                  <a:pt x="18288000" y="6047810"/>
                </a:lnTo>
                <a:lnTo>
                  <a:pt x="0" y="60478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7427741"/>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2546" y="8291269"/>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72045" y="2514600"/>
            <a:ext cx="4675909" cy="4114800"/>
          </a:xfrm>
          <a:custGeom>
            <a:avLst/>
            <a:gdLst/>
            <a:ahLst/>
            <a:cxnLst/>
            <a:rect l="l" t="t" r="r" b="b"/>
            <a:pathLst>
              <a:path w="4675909" h="4114800">
                <a:moveTo>
                  <a:pt x="0" y="0"/>
                </a:moveTo>
                <a:lnTo>
                  <a:pt x="4675910" y="0"/>
                </a:lnTo>
                <a:lnTo>
                  <a:pt x="4675910" y="4114800"/>
                </a:lnTo>
                <a:lnTo>
                  <a:pt x="0" y="411480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7391400" y="2207260"/>
            <a:ext cx="9867900" cy="4596131"/>
          </a:xfrm>
          <a:prstGeom prst="rect">
            <a:avLst/>
          </a:prstGeom>
        </p:spPr>
        <p:txBody>
          <a:bodyPr lIns="0" tIns="0" rIns="0" bIns="0" rtlCol="0" anchor="t">
            <a:spAutoFit/>
          </a:bodyPr>
          <a:lstStyle/>
          <a:p>
            <a:pPr algn="ctr">
              <a:lnSpc>
                <a:spcPts val="6019"/>
              </a:lnSpc>
            </a:pPr>
            <a:r>
              <a:rPr lang="en-US" sz="4299">
                <a:solidFill>
                  <a:srgbClr val="000000"/>
                </a:solidFill>
                <a:latin typeface="Bryndan Write"/>
                <a:ea typeface="Bryndan Write"/>
                <a:cs typeface="Bryndan Write"/>
                <a:sym typeface="Bryndan Write"/>
              </a:rPr>
              <a:t>Okul günün büyük bir kısmını, birçok insanla birlikte geçirdiğimiz bir ortamdır. Bu ortam yani okulda, kişilerin mutlu olabilmesi, güzel zaman geçirmesi ve okul etkinliklerinin verimli olması için herkesin uyması gereken kurallar vardır.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0E4"/>
        </a:solidFill>
        <a:effectLst/>
      </p:bgPr>
    </p:bg>
    <p:spTree>
      <p:nvGrpSpPr>
        <p:cNvPr id="1" name=""/>
        <p:cNvGrpSpPr/>
        <p:nvPr/>
      </p:nvGrpSpPr>
      <p:grpSpPr>
        <a:xfrm>
          <a:off x="0" y="0"/>
          <a:ext cx="0" cy="0"/>
          <a:chOff x="0" y="0"/>
          <a:chExt cx="0" cy="0"/>
        </a:xfrm>
      </p:grpSpPr>
      <p:sp>
        <p:nvSpPr>
          <p:cNvPr id="2" name="Freeform 2"/>
          <p:cNvSpPr/>
          <p:nvPr/>
        </p:nvSpPr>
        <p:spPr>
          <a:xfrm>
            <a:off x="5343708" y="3740998"/>
            <a:ext cx="7600583" cy="6546002"/>
          </a:xfrm>
          <a:custGeom>
            <a:avLst/>
            <a:gdLst/>
            <a:ahLst/>
            <a:cxnLst/>
            <a:rect l="l" t="t" r="r" b="b"/>
            <a:pathLst>
              <a:path w="7600583" h="6546002">
                <a:moveTo>
                  <a:pt x="0" y="0"/>
                </a:moveTo>
                <a:lnTo>
                  <a:pt x="7600584" y="0"/>
                </a:lnTo>
                <a:lnTo>
                  <a:pt x="7600584" y="6546002"/>
                </a:lnTo>
                <a:lnTo>
                  <a:pt x="0" y="65460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28700" y="1504315"/>
            <a:ext cx="2349365" cy="1083645"/>
          </a:xfrm>
          <a:custGeom>
            <a:avLst/>
            <a:gdLst/>
            <a:ahLst/>
            <a:cxnLst/>
            <a:rect l="l" t="t" r="r" b="b"/>
            <a:pathLst>
              <a:path w="2349365" h="1083645">
                <a:moveTo>
                  <a:pt x="0" y="0"/>
                </a:moveTo>
                <a:lnTo>
                  <a:pt x="2349365" y="0"/>
                </a:lnTo>
                <a:lnTo>
                  <a:pt x="2349365" y="1083645"/>
                </a:lnTo>
                <a:lnTo>
                  <a:pt x="0" y="10836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3872285" y="1256665"/>
            <a:ext cx="10543431" cy="1463674"/>
          </a:xfrm>
          <a:prstGeom prst="rect">
            <a:avLst/>
          </a:prstGeom>
        </p:spPr>
        <p:txBody>
          <a:bodyPr lIns="0" tIns="0" rIns="0" bIns="0" rtlCol="0" anchor="t">
            <a:spAutoFit/>
          </a:bodyPr>
          <a:lstStyle/>
          <a:p>
            <a:pPr algn="ctr">
              <a:lnSpc>
                <a:spcPts val="11200"/>
              </a:lnSpc>
            </a:pPr>
            <a:r>
              <a:rPr lang="en-US" sz="8000">
                <a:solidFill>
                  <a:srgbClr val="FF3131"/>
                </a:solidFill>
                <a:latin typeface="Bryndan Write"/>
                <a:ea typeface="Bryndan Write"/>
                <a:cs typeface="Bryndan Write"/>
                <a:sym typeface="Bryndan Write"/>
              </a:rPr>
              <a:t>BAZI TEMEL KURALLAR</a:t>
            </a:r>
          </a:p>
        </p:txBody>
      </p:sp>
      <p:sp>
        <p:nvSpPr>
          <p:cNvPr id="5" name="Freeform 5"/>
          <p:cNvSpPr/>
          <p:nvPr/>
        </p:nvSpPr>
        <p:spPr>
          <a:xfrm rot="-10800000">
            <a:off x="14911015" y="1636695"/>
            <a:ext cx="2349365" cy="1083645"/>
          </a:xfrm>
          <a:custGeom>
            <a:avLst/>
            <a:gdLst/>
            <a:ahLst/>
            <a:cxnLst/>
            <a:rect l="l" t="t" r="r" b="b"/>
            <a:pathLst>
              <a:path w="2349365" h="1083645">
                <a:moveTo>
                  <a:pt x="0" y="0"/>
                </a:moveTo>
                <a:lnTo>
                  <a:pt x="2349365" y="0"/>
                </a:lnTo>
                <a:lnTo>
                  <a:pt x="2349365" y="1083644"/>
                </a:lnTo>
                <a:lnTo>
                  <a:pt x="0" y="10836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0E4"/>
        </a:solidFill>
        <a:effectLst/>
      </p:bgPr>
    </p:bg>
    <p:spTree>
      <p:nvGrpSpPr>
        <p:cNvPr id="1" name=""/>
        <p:cNvGrpSpPr/>
        <p:nvPr/>
      </p:nvGrpSpPr>
      <p:grpSpPr>
        <a:xfrm>
          <a:off x="0" y="0"/>
          <a:ext cx="0" cy="0"/>
          <a:chOff x="0" y="0"/>
          <a:chExt cx="0" cy="0"/>
        </a:xfrm>
      </p:grpSpPr>
      <p:sp>
        <p:nvSpPr>
          <p:cNvPr id="2" name="Freeform 2"/>
          <p:cNvSpPr/>
          <p:nvPr/>
        </p:nvSpPr>
        <p:spPr>
          <a:xfrm>
            <a:off x="0" y="1729108"/>
            <a:ext cx="7776984" cy="8557892"/>
          </a:xfrm>
          <a:custGeom>
            <a:avLst/>
            <a:gdLst/>
            <a:ahLst/>
            <a:cxnLst/>
            <a:rect l="l" t="t" r="r" b="b"/>
            <a:pathLst>
              <a:path w="7776984" h="8557892">
                <a:moveTo>
                  <a:pt x="0" y="0"/>
                </a:moveTo>
                <a:lnTo>
                  <a:pt x="7776984" y="0"/>
                </a:lnTo>
                <a:lnTo>
                  <a:pt x="7776984" y="8557892"/>
                </a:lnTo>
                <a:lnTo>
                  <a:pt x="0" y="85578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776984" y="4848860"/>
            <a:ext cx="5064268" cy="5438140"/>
          </a:xfrm>
          <a:custGeom>
            <a:avLst/>
            <a:gdLst/>
            <a:ahLst/>
            <a:cxnLst/>
            <a:rect l="l" t="t" r="r" b="b"/>
            <a:pathLst>
              <a:path w="5064268" h="5438140">
                <a:moveTo>
                  <a:pt x="0" y="0"/>
                </a:moveTo>
                <a:lnTo>
                  <a:pt x="5064268" y="0"/>
                </a:lnTo>
                <a:lnTo>
                  <a:pt x="5064268" y="5438140"/>
                </a:lnTo>
                <a:lnTo>
                  <a:pt x="0" y="5438140"/>
                </a:lnTo>
                <a:lnTo>
                  <a:pt x="0" y="0"/>
                </a:lnTo>
                <a:close/>
              </a:path>
            </a:pathLst>
          </a:custGeom>
          <a:blipFill>
            <a:blip r:embed="rId4" cstate="print"/>
            <a:stretch>
              <a:fillRect/>
            </a:stretch>
          </a:blipFill>
        </p:spPr>
      </p:sp>
      <p:sp>
        <p:nvSpPr>
          <p:cNvPr id="4" name="Freeform 4"/>
          <p:cNvSpPr/>
          <p:nvPr/>
        </p:nvSpPr>
        <p:spPr>
          <a:xfrm>
            <a:off x="14253686" y="6199148"/>
            <a:ext cx="3261581" cy="3923706"/>
          </a:xfrm>
          <a:custGeom>
            <a:avLst/>
            <a:gdLst/>
            <a:ahLst/>
            <a:cxnLst/>
            <a:rect l="l" t="t" r="r" b="b"/>
            <a:pathLst>
              <a:path w="3261581" h="3923706">
                <a:moveTo>
                  <a:pt x="0" y="0"/>
                </a:moveTo>
                <a:lnTo>
                  <a:pt x="3261581" y="0"/>
                </a:lnTo>
                <a:lnTo>
                  <a:pt x="3261581" y="3923706"/>
                </a:lnTo>
                <a:lnTo>
                  <a:pt x="0" y="392370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4474146" y="1843408"/>
            <a:ext cx="9339709" cy="944245"/>
          </a:xfrm>
          <a:prstGeom prst="rect">
            <a:avLst/>
          </a:prstGeom>
        </p:spPr>
        <p:txBody>
          <a:bodyPr lIns="0" tIns="0" rIns="0" bIns="0" rtlCol="0" anchor="t">
            <a:spAutoFit/>
          </a:bodyPr>
          <a:lstStyle/>
          <a:p>
            <a:pPr algn="ctr">
              <a:lnSpc>
                <a:spcPts val="7279"/>
              </a:lnSpc>
            </a:pPr>
            <a:r>
              <a:rPr lang="en-US" sz="5199">
                <a:solidFill>
                  <a:srgbClr val="000000"/>
                </a:solidFill>
                <a:latin typeface="Bryndan Write"/>
                <a:ea typeface="Bryndan Write"/>
                <a:cs typeface="Bryndan Write"/>
                <a:sym typeface="Bryndan Write"/>
              </a:rPr>
              <a:t>OKULA ZAMANINDA GELMELİYİZ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0E4"/>
        </a:solidFill>
        <a:effectLst/>
      </p:bgPr>
    </p:bg>
    <p:spTree>
      <p:nvGrpSpPr>
        <p:cNvPr id="1" name=""/>
        <p:cNvGrpSpPr/>
        <p:nvPr/>
      </p:nvGrpSpPr>
      <p:grpSpPr>
        <a:xfrm>
          <a:off x="0" y="0"/>
          <a:ext cx="0" cy="0"/>
          <a:chOff x="0" y="0"/>
          <a:chExt cx="0" cy="0"/>
        </a:xfrm>
      </p:grpSpPr>
      <p:sp>
        <p:nvSpPr>
          <p:cNvPr id="2" name="Freeform 2"/>
          <p:cNvSpPr/>
          <p:nvPr/>
        </p:nvSpPr>
        <p:spPr>
          <a:xfrm>
            <a:off x="0" y="6438502"/>
            <a:ext cx="18288000" cy="6047810"/>
          </a:xfrm>
          <a:custGeom>
            <a:avLst/>
            <a:gdLst/>
            <a:ahLst/>
            <a:cxnLst/>
            <a:rect l="l" t="t" r="r" b="b"/>
            <a:pathLst>
              <a:path w="18288000" h="6047810">
                <a:moveTo>
                  <a:pt x="0" y="0"/>
                </a:moveTo>
                <a:lnTo>
                  <a:pt x="18288000" y="0"/>
                </a:lnTo>
                <a:lnTo>
                  <a:pt x="18288000" y="6047810"/>
                </a:lnTo>
                <a:lnTo>
                  <a:pt x="0" y="60478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7427741"/>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2546" y="8291269"/>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932896" y="5720477"/>
            <a:ext cx="2831104" cy="3145671"/>
          </a:xfrm>
          <a:custGeom>
            <a:avLst/>
            <a:gdLst/>
            <a:ahLst/>
            <a:cxnLst/>
            <a:rect l="l" t="t" r="r" b="b"/>
            <a:pathLst>
              <a:path w="2831104" h="3145671">
                <a:moveTo>
                  <a:pt x="0" y="0"/>
                </a:moveTo>
                <a:lnTo>
                  <a:pt x="2831104" y="0"/>
                </a:lnTo>
                <a:lnTo>
                  <a:pt x="2831104" y="3145670"/>
                </a:lnTo>
                <a:lnTo>
                  <a:pt x="0" y="3145670"/>
                </a:lnTo>
                <a:lnTo>
                  <a:pt x="0" y="0"/>
                </a:lnTo>
                <a:close/>
              </a:path>
            </a:pathLst>
          </a:custGeom>
          <a:blipFill>
            <a:blip r:embed="rId8" cstate="print"/>
            <a:stretch>
              <a:fillRect/>
            </a:stretch>
          </a:blipFill>
        </p:spPr>
      </p:sp>
      <p:sp>
        <p:nvSpPr>
          <p:cNvPr id="6" name="Freeform 6"/>
          <p:cNvSpPr/>
          <p:nvPr/>
        </p:nvSpPr>
        <p:spPr>
          <a:xfrm>
            <a:off x="2855785" y="5720477"/>
            <a:ext cx="2764142" cy="3537823"/>
          </a:xfrm>
          <a:custGeom>
            <a:avLst/>
            <a:gdLst/>
            <a:ahLst/>
            <a:cxnLst/>
            <a:rect l="l" t="t" r="r" b="b"/>
            <a:pathLst>
              <a:path w="2764142" h="3537823">
                <a:moveTo>
                  <a:pt x="0" y="0"/>
                </a:moveTo>
                <a:lnTo>
                  <a:pt x="2764143" y="0"/>
                </a:lnTo>
                <a:lnTo>
                  <a:pt x="2764143" y="3537823"/>
                </a:lnTo>
                <a:lnTo>
                  <a:pt x="0" y="3537823"/>
                </a:lnTo>
                <a:lnTo>
                  <a:pt x="0" y="0"/>
                </a:lnTo>
                <a:close/>
              </a:path>
            </a:pathLst>
          </a:custGeom>
          <a:blipFill>
            <a:blip r:embed="rId9"/>
            <a:stretch>
              <a:fillRect r="-6711"/>
            </a:stretch>
          </a:blipFill>
        </p:spPr>
      </p:sp>
      <p:sp>
        <p:nvSpPr>
          <p:cNvPr id="7" name="TextBox 7"/>
          <p:cNvSpPr txBox="1"/>
          <p:nvPr/>
        </p:nvSpPr>
        <p:spPr>
          <a:xfrm>
            <a:off x="2476500" y="2351405"/>
            <a:ext cx="13335000" cy="2792095"/>
          </a:xfrm>
          <a:prstGeom prst="rect">
            <a:avLst/>
          </a:prstGeom>
        </p:spPr>
        <p:txBody>
          <a:bodyPr lIns="0" tIns="0" rIns="0" bIns="0" rtlCol="0" anchor="t">
            <a:spAutoFit/>
          </a:bodyPr>
          <a:lstStyle/>
          <a:p>
            <a:pPr algn="ctr">
              <a:lnSpc>
                <a:spcPts val="7279"/>
              </a:lnSpc>
            </a:pPr>
            <a:r>
              <a:rPr lang="en-US" sz="5199">
                <a:solidFill>
                  <a:srgbClr val="000000"/>
                </a:solidFill>
                <a:latin typeface="Bryndan Write"/>
                <a:ea typeface="Bryndan Write"/>
                <a:cs typeface="Bryndan Write"/>
                <a:sym typeface="Bryndan Write"/>
              </a:rPr>
              <a:t>OKUL BAHÇESİ, KORİDORLAR , TUVALET VE SINIF GİBİ HERKESLE ORTAK KULLANDIĞIMIZ ALANLARDA TEMİZ VE DÜZENLİ OLMALIYIZ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0E4"/>
        </a:solidFill>
        <a:effectLst/>
      </p:bgPr>
    </p:bg>
    <p:spTree>
      <p:nvGrpSpPr>
        <p:cNvPr id="1" name=""/>
        <p:cNvGrpSpPr/>
        <p:nvPr/>
      </p:nvGrpSpPr>
      <p:grpSpPr>
        <a:xfrm>
          <a:off x="0" y="0"/>
          <a:ext cx="0" cy="0"/>
          <a:chOff x="0" y="0"/>
          <a:chExt cx="0" cy="0"/>
        </a:xfrm>
      </p:grpSpPr>
      <p:sp>
        <p:nvSpPr>
          <p:cNvPr id="2" name="Freeform 2"/>
          <p:cNvSpPr/>
          <p:nvPr/>
        </p:nvSpPr>
        <p:spPr>
          <a:xfrm>
            <a:off x="0" y="6956536"/>
            <a:ext cx="18288000" cy="6047810"/>
          </a:xfrm>
          <a:custGeom>
            <a:avLst/>
            <a:gdLst/>
            <a:ahLst/>
            <a:cxnLst/>
            <a:rect l="l" t="t" r="r" b="b"/>
            <a:pathLst>
              <a:path w="18288000" h="6047810">
                <a:moveTo>
                  <a:pt x="0" y="0"/>
                </a:moveTo>
                <a:lnTo>
                  <a:pt x="18288000" y="0"/>
                </a:lnTo>
                <a:lnTo>
                  <a:pt x="18288000" y="6047810"/>
                </a:lnTo>
                <a:lnTo>
                  <a:pt x="0" y="60478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7427741"/>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2546" y="8291269"/>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6405364" y="6233869"/>
            <a:ext cx="5477271" cy="4114800"/>
          </a:xfrm>
          <a:custGeom>
            <a:avLst/>
            <a:gdLst/>
            <a:ahLst/>
            <a:cxnLst/>
            <a:rect l="l" t="t" r="r" b="b"/>
            <a:pathLst>
              <a:path w="5477271" h="4114800">
                <a:moveTo>
                  <a:pt x="0" y="0"/>
                </a:moveTo>
                <a:lnTo>
                  <a:pt x="5477272" y="0"/>
                </a:lnTo>
                <a:lnTo>
                  <a:pt x="54772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3028950" y="2380615"/>
            <a:ext cx="12230100" cy="1868170"/>
          </a:xfrm>
          <a:prstGeom prst="rect">
            <a:avLst/>
          </a:prstGeom>
        </p:spPr>
        <p:txBody>
          <a:bodyPr lIns="0" tIns="0" rIns="0" bIns="0" rtlCol="0" anchor="t">
            <a:spAutoFit/>
          </a:bodyPr>
          <a:lstStyle/>
          <a:p>
            <a:pPr algn="ctr">
              <a:lnSpc>
                <a:spcPts val="7279"/>
              </a:lnSpc>
            </a:pPr>
            <a:r>
              <a:rPr lang="en-US" sz="5199">
                <a:solidFill>
                  <a:srgbClr val="000000"/>
                </a:solidFill>
                <a:latin typeface="Bryndan Write"/>
                <a:ea typeface="Bryndan Write"/>
                <a:cs typeface="Bryndan Write"/>
                <a:sym typeface="Bryndan Write"/>
              </a:rPr>
              <a:t>OKUL SAATLERİ İÇERSİNDE OKUL BAHÇESİNİN DIŞINA ÇIKMAMALIYIZ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0E4"/>
        </a:solidFill>
        <a:effectLst/>
      </p:bgPr>
    </p:bg>
    <p:spTree>
      <p:nvGrpSpPr>
        <p:cNvPr id="1" name=""/>
        <p:cNvGrpSpPr/>
        <p:nvPr/>
      </p:nvGrpSpPr>
      <p:grpSpPr>
        <a:xfrm>
          <a:off x="0" y="0"/>
          <a:ext cx="0" cy="0"/>
          <a:chOff x="0" y="0"/>
          <a:chExt cx="0" cy="0"/>
        </a:xfrm>
      </p:grpSpPr>
      <p:sp>
        <p:nvSpPr>
          <p:cNvPr id="2" name="Freeform 2"/>
          <p:cNvSpPr/>
          <p:nvPr/>
        </p:nvSpPr>
        <p:spPr>
          <a:xfrm>
            <a:off x="0" y="6438502"/>
            <a:ext cx="18288000" cy="6047810"/>
          </a:xfrm>
          <a:custGeom>
            <a:avLst/>
            <a:gdLst/>
            <a:ahLst/>
            <a:cxnLst/>
            <a:rect l="l" t="t" r="r" b="b"/>
            <a:pathLst>
              <a:path w="18288000" h="6047810">
                <a:moveTo>
                  <a:pt x="0" y="0"/>
                </a:moveTo>
                <a:lnTo>
                  <a:pt x="18288000" y="0"/>
                </a:lnTo>
                <a:lnTo>
                  <a:pt x="18288000" y="6047810"/>
                </a:lnTo>
                <a:lnTo>
                  <a:pt x="0" y="60478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7427741"/>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2546" y="8291269"/>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7665244" y="5143500"/>
            <a:ext cx="2957512" cy="4114800"/>
          </a:xfrm>
          <a:custGeom>
            <a:avLst/>
            <a:gdLst/>
            <a:ahLst/>
            <a:cxnLst/>
            <a:rect l="l" t="t" r="r" b="b"/>
            <a:pathLst>
              <a:path w="2957512" h="4114800">
                <a:moveTo>
                  <a:pt x="0" y="0"/>
                </a:moveTo>
                <a:lnTo>
                  <a:pt x="2957512" y="0"/>
                </a:lnTo>
                <a:lnTo>
                  <a:pt x="2957512" y="4114800"/>
                </a:lnTo>
                <a:lnTo>
                  <a:pt x="0" y="4114800"/>
                </a:lnTo>
                <a:lnTo>
                  <a:pt x="0" y="0"/>
                </a:lnTo>
                <a:close/>
              </a:path>
            </a:pathLst>
          </a:custGeom>
          <a:blipFill>
            <a:blip r:embed="rId8" cstate="print"/>
            <a:stretch>
              <a:fillRect/>
            </a:stretch>
          </a:blipFill>
        </p:spPr>
      </p:sp>
      <p:sp>
        <p:nvSpPr>
          <p:cNvPr id="6" name="TextBox 6"/>
          <p:cNvSpPr txBox="1"/>
          <p:nvPr/>
        </p:nvSpPr>
        <p:spPr>
          <a:xfrm>
            <a:off x="304800" y="1466215"/>
            <a:ext cx="18288000" cy="2792095"/>
          </a:xfrm>
          <a:prstGeom prst="rect">
            <a:avLst/>
          </a:prstGeom>
        </p:spPr>
        <p:txBody>
          <a:bodyPr lIns="0" tIns="0" rIns="0" bIns="0" rtlCol="0" anchor="t">
            <a:spAutoFit/>
          </a:bodyPr>
          <a:lstStyle/>
          <a:p>
            <a:pPr algn="ctr">
              <a:lnSpc>
                <a:spcPts val="7279"/>
              </a:lnSpc>
            </a:pPr>
            <a:r>
              <a:rPr lang="en-US" sz="5199">
                <a:solidFill>
                  <a:srgbClr val="000000"/>
                </a:solidFill>
                <a:latin typeface="Bryndan Write"/>
                <a:ea typeface="Bryndan Write"/>
                <a:cs typeface="Bryndan Write"/>
                <a:sym typeface="Bryndan Write"/>
              </a:rPr>
              <a:t>NÖBETÇİ ÖĞRETMEN, SINIF REHBER ÖĞRETMENİ VE OKUL İDARECİLERİNİN UYARILARINI DİKKATLE DİNLEMELİ VE UYGULAMALIYIZ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0E4"/>
        </a:solidFill>
        <a:effectLst/>
      </p:bgPr>
    </p:bg>
    <p:spTree>
      <p:nvGrpSpPr>
        <p:cNvPr id="1" name=""/>
        <p:cNvGrpSpPr/>
        <p:nvPr/>
      </p:nvGrpSpPr>
      <p:grpSpPr>
        <a:xfrm>
          <a:off x="0" y="0"/>
          <a:ext cx="0" cy="0"/>
          <a:chOff x="0" y="0"/>
          <a:chExt cx="0" cy="0"/>
        </a:xfrm>
      </p:grpSpPr>
      <p:sp>
        <p:nvSpPr>
          <p:cNvPr id="2" name="Freeform 2"/>
          <p:cNvSpPr/>
          <p:nvPr/>
        </p:nvSpPr>
        <p:spPr>
          <a:xfrm>
            <a:off x="0" y="6438502"/>
            <a:ext cx="18288000" cy="6047810"/>
          </a:xfrm>
          <a:custGeom>
            <a:avLst/>
            <a:gdLst/>
            <a:ahLst/>
            <a:cxnLst/>
            <a:rect l="l" t="t" r="r" b="b"/>
            <a:pathLst>
              <a:path w="18288000" h="6047810">
                <a:moveTo>
                  <a:pt x="0" y="0"/>
                </a:moveTo>
                <a:lnTo>
                  <a:pt x="18288000" y="0"/>
                </a:lnTo>
                <a:lnTo>
                  <a:pt x="18288000" y="6047810"/>
                </a:lnTo>
                <a:lnTo>
                  <a:pt x="0" y="60478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7427741"/>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2546" y="8291269"/>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6885069" y="4025759"/>
            <a:ext cx="4517862" cy="4825487"/>
          </a:xfrm>
          <a:custGeom>
            <a:avLst/>
            <a:gdLst/>
            <a:ahLst/>
            <a:cxnLst/>
            <a:rect l="l" t="t" r="r" b="b"/>
            <a:pathLst>
              <a:path w="4517862" h="4825487">
                <a:moveTo>
                  <a:pt x="0" y="0"/>
                </a:moveTo>
                <a:lnTo>
                  <a:pt x="4517862" y="0"/>
                </a:lnTo>
                <a:lnTo>
                  <a:pt x="4517862" y="4825486"/>
                </a:lnTo>
                <a:lnTo>
                  <a:pt x="0" y="4825486"/>
                </a:lnTo>
                <a:lnTo>
                  <a:pt x="0" y="0"/>
                </a:lnTo>
                <a:close/>
              </a:path>
            </a:pathLst>
          </a:custGeom>
          <a:blipFill>
            <a:blip r:embed="rId8"/>
            <a:stretch>
              <a:fillRect/>
            </a:stretch>
          </a:blipFill>
        </p:spPr>
      </p:sp>
      <p:sp>
        <p:nvSpPr>
          <p:cNvPr id="6" name="TextBox 6"/>
          <p:cNvSpPr txBox="1"/>
          <p:nvPr/>
        </p:nvSpPr>
        <p:spPr>
          <a:xfrm>
            <a:off x="42546" y="1580515"/>
            <a:ext cx="18288000" cy="1868170"/>
          </a:xfrm>
          <a:prstGeom prst="rect">
            <a:avLst/>
          </a:prstGeom>
        </p:spPr>
        <p:txBody>
          <a:bodyPr lIns="0" tIns="0" rIns="0" bIns="0" rtlCol="0" anchor="t">
            <a:spAutoFit/>
          </a:bodyPr>
          <a:lstStyle/>
          <a:p>
            <a:pPr algn="ctr">
              <a:lnSpc>
                <a:spcPts val="7279"/>
              </a:lnSpc>
            </a:pPr>
            <a:r>
              <a:rPr lang="en-US" sz="5199">
                <a:solidFill>
                  <a:srgbClr val="000000"/>
                </a:solidFill>
                <a:latin typeface="Bryndan Write"/>
                <a:ea typeface="Bryndan Write"/>
                <a:cs typeface="Bryndan Write"/>
                <a:sym typeface="Bryndan Write"/>
              </a:rPr>
              <a:t>ARKADAŞLARIMIZA KÖTÜ SÖZ SÖYLEMEMELİ, CANLARINI YAKACAK ŞEKİLDE FİZİKSEL TEMAS KURULMAMALIDIR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0E4"/>
        </a:solidFill>
        <a:effectLst/>
      </p:bgPr>
    </p:bg>
    <p:spTree>
      <p:nvGrpSpPr>
        <p:cNvPr id="1" name=""/>
        <p:cNvGrpSpPr/>
        <p:nvPr/>
      </p:nvGrpSpPr>
      <p:grpSpPr>
        <a:xfrm>
          <a:off x="0" y="0"/>
          <a:ext cx="0" cy="0"/>
          <a:chOff x="0" y="0"/>
          <a:chExt cx="0" cy="0"/>
        </a:xfrm>
      </p:grpSpPr>
      <p:sp>
        <p:nvSpPr>
          <p:cNvPr id="2" name="Freeform 2"/>
          <p:cNvSpPr/>
          <p:nvPr/>
        </p:nvSpPr>
        <p:spPr>
          <a:xfrm>
            <a:off x="0" y="6438502"/>
            <a:ext cx="18288000" cy="6047810"/>
          </a:xfrm>
          <a:custGeom>
            <a:avLst/>
            <a:gdLst/>
            <a:ahLst/>
            <a:cxnLst/>
            <a:rect l="l" t="t" r="r" b="b"/>
            <a:pathLst>
              <a:path w="18288000" h="6047810">
                <a:moveTo>
                  <a:pt x="0" y="0"/>
                </a:moveTo>
                <a:lnTo>
                  <a:pt x="18288000" y="0"/>
                </a:lnTo>
                <a:lnTo>
                  <a:pt x="18288000" y="6047810"/>
                </a:lnTo>
                <a:lnTo>
                  <a:pt x="0" y="60478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7427741"/>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2546" y="8291269"/>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7150319" y="5143500"/>
            <a:ext cx="4072454" cy="3690662"/>
          </a:xfrm>
          <a:custGeom>
            <a:avLst/>
            <a:gdLst/>
            <a:ahLst/>
            <a:cxnLst/>
            <a:rect l="l" t="t" r="r" b="b"/>
            <a:pathLst>
              <a:path w="4072454" h="3690662">
                <a:moveTo>
                  <a:pt x="0" y="0"/>
                </a:moveTo>
                <a:lnTo>
                  <a:pt x="4072454" y="0"/>
                </a:lnTo>
                <a:lnTo>
                  <a:pt x="4072454" y="3690662"/>
                </a:lnTo>
                <a:lnTo>
                  <a:pt x="0" y="3690662"/>
                </a:lnTo>
                <a:lnTo>
                  <a:pt x="0" y="0"/>
                </a:lnTo>
                <a:close/>
              </a:path>
            </a:pathLst>
          </a:custGeom>
          <a:blipFill>
            <a:blip r:embed="rId8"/>
            <a:stretch>
              <a:fillRect/>
            </a:stretch>
          </a:blipFill>
        </p:spPr>
      </p:sp>
      <p:sp>
        <p:nvSpPr>
          <p:cNvPr id="6" name="TextBox 6"/>
          <p:cNvSpPr txBox="1"/>
          <p:nvPr/>
        </p:nvSpPr>
        <p:spPr>
          <a:xfrm>
            <a:off x="2004696" y="1427480"/>
            <a:ext cx="14363700" cy="3744615"/>
          </a:xfrm>
          <a:prstGeom prst="rect">
            <a:avLst/>
          </a:prstGeom>
        </p:spPr>
        <p:txBody>
          <a:bodyPr lIns="0" tIns="0" rIns="0" bIns="0" rtlCol="0" anchor="t">
            <a:spAutoFit/>
          </a:bodyPr>
          <a:lstStyle/>
          <a:p>
            <a:pPr algn="ctr">
              <a:lnSpc>
                <a:spcPts val="7279"/>
              </a:lnSpc>
            </a:pPr>
            <a:r>
              <a:rPr lang="en-US" sz="5199" dirty="0">
                <a:solidFill>
                  <a:srgbClr val="000000"/>
                </a:solidFill>
                <a:latin typeface="Bryndan Write"/>
                <a:ea typeface="Bryndan Write"/>
                <a:cs typeface="Bryndan Write"/>
                <a:sym typeface="Bryndan Write"/>
              </a:rPr>
              <a:t>OKULDA DÜZENELENEN </a:t>
            </a:r>
            <a:r>
              <a:rPr lang="en-US" sz="5199" dirty="0" smtClean="0">
                <a:solidFill>
                  <a:srgbClr val="000000"/>
                </a:solidFill>
                <a:latin typeface="Bryndan Write"/>
                <a:ea typeface="Bryndan Write"/>
                <a:cs typeface="Bryndan Write"/>
                <a:sym typeface="Bryndan Write"/>
              </a:rPr>
              <a:t>TÖR</a:t>
            </a:r>
            <a:r>
              <a:rPr lang="tr-TR" sz="5199" dirty="0" smtClean="0">
                <a:solidFill>
                  <a:srgbClr val="000000"/>
                </a:solidFill>
                <a:latin typeface="Bryndan Write"/>
                <a:ea typeface="Bryndan Write"/>
                <a:cs typeface="Bryndan Write"/>
                <a:sym typeface="Bryndan Write"/>
              </a:rPr>
              <a:t>E</a:t>
            </a:r>
            <a:r>
              <a:rPr lang="en-US" sz="5199" dirty="0" smtClean="0">
                <a:solidFill>
                  <a:srgbClr val="000000"/>
                </a:solidFill>
                <a:latin typeface="Bryndan Write"/>
                <a:ea typeface="Bryndan Write"/>
                <a:cs typeface="Bryndan Write"/>
                <a:sym typeface="Bryndan Write"/>
              </a:rPr>
              <a:t>N </a:t>
            </a:r>
            <a:r>
              <a:rPr lang="en-US" sz="5199" dirty="0">
                <a:solidFill>
                  <a:srgbClr val="000000"/>
                </a:solidFill>
                <a:latin typeface="Bryndan Write"/>
                <a:ea typeface="Bryndan Write"/>
                <a:cs typeface="Bryndan Write"/>
                <a:sym typeface="Bryndan Write"/>
              </a:rPr>
              <a:t>VE ETKİNLİKLERE KATILMALI, BU TÖREN VE ETKİNLİKLERDE TÖRENİN KURALLARINA UYGUN DAVRANMALIYIZ</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Words>
  <Application>Microsoft Office PowerPoint</Application>
  <PresentationFormat>Özel</PresentationFormat>
  <Paragraphs>14</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Arial</vt:lpstr>
      <vt:lpstr>Calibri</vt:lpstr>
      <vt:lpstr>Bryndan Write</vt:lpstr>
      <vt:lpstr>Barlow Condensed Heavy Italics</vt:lpstr>
      <vt:lpstr>Barlow Condensed Bold Italics</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KURALLARI</dc:title>
  <cp:lastModifiedBy>pc</cp:lastModifiedBy>
  <cp:revision>2</cp:revision>
  <dcterms:created xsi:type="dcterms:W3CDTF">2006-08-16T00:00:00Z</dcterms:created>
  <dcterms:modified xsi:type="dcterms:W3CDTF">2024-09-27T11:31:47Z</dcterms:modified>
  <dc:identifier>DAGQcgKOZBs</dc:identifier>
</cp:coreProperties>
</file>